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handoutMasterIdLst>
    <p:handoutMasterId r:id="rId13"/>
  </p:handoutMasterIdLst>
  <p:sldIdLst>
    <p:sldId id="256" r:id="rId2"/>
    <p:sldId id="260" r:id="rId3"/>
    <p:sldId id="269" r:id="rId4"/>
    <p:sldId id="259" r:id="rId5"/>
    <p:sldId id="271" r:id="rId6"/>
    <p:sldId id="273" r:id="rId7"/>
    <p:sldId id="274" r:id="rId8"/>
    <p:sldId id="275" r:id="rId9"/>
    <p:sldId id="276" r:id="rId10"/>
    <p:sldId id="278"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6" autoAdjust="0"/>
    <p:restoredTop sz="94628" autoAdjust="0"/>
  </p:normalViewPr>
  <p:slideViewPr>
    <p:cSldViewPr>
      <p:cViewPr>
        <p:scale>
          <a:sx n="66" d="100"/>
          <a:sy n="66" d="100"/>
        </p:scale>
        <p:origin x="-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78F31F-A329-4088-A01C-54BC10C3F7C1}" type="datetimeFigureOut">
              <a:rPr lang="ru-RU"/>
              <a:pPr>
                <a:defRPr/>
              </a:pPr>
              <a:t>30.10.2012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EFEF27B-07FE-4D9F-8D0C-F69EF73A4084}" type="slidenum">
              <a:rPr lang="ru-RU"/>
              <a:pPr>
                <a:defRPr/>
              </a:pPr>
              <a:t>‹N›</a:t>
            </a:fld>
            <a:endParaRPr lang="ru-RU"/>
          </a:p>
        </p:txBody>
      </p:sp>
    </p:spTree>
    <p:extLst>
      <p:ext uri="{BB962C8B-B14F-4D97-AF65-F5344CB8AC3E}">
        <p14:creationId xmlns:p14="http://schemas.microsoft.com/office/powerpoint/2010/main" val="1196637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FB8E88-BEA1-4E6D-8843-D03BED562AAC}" type="datetimeFigureOut">
              <a:rPr lang="ru-RU"/>
              <a:pPr>
                <a:defRPr/>
              </a:pPr>
              <a:t>30.10.2012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2DEAF7D-C58B-4FE6-8C46-DEF4004521F4}" type="slidenum">
              <a:rPr lang="ru-RU"/>
              <a:pPr>
                <a:defRPr/>
              </a:pPr>
              <a:t>‹N›</a:t>
            </a:fld>
            <a:endParaRPr lang="ru-RU"/>
          </a:p>
        </p:txBody>
      </p:sp>
    </p:spTree>
    <p:extLst>
      <p:ext uri="{BB962C8B-B14F-4D97-AF65-F5344CB8AC3E}">
        <p14:creationId xmlns:p14="http://schemas.microsoft.com/office/powerpoint/2010/main" val="531271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4CB02DA1-43EA-4503-B671-4BF514AC3B27}" type="datetimeFigureOut">
              <a:rPr lang="ru-RU"/>
              <a:pPr>
                <a:defRPr/>
              </a:pPr>
              <a:t>30.10.2012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3092B9C0-1886-4039-8B6F-70408A0AF11A}" type="slidenum">
              <a:rPr lang="ru-RU"/>
              <a:pPr>
                <a:defRPr/>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A48A55C-DBA0-4DCE-98B7-EC2F40ABC0EF}" type="datetimeFigureOut">
              <a:rPr lang="ru-RU"/>
              <a:pPr>
                <a:defRPr/>
              </a:pPr>
              <a:t>30.10.2012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B015514-BF06-4C02-B57C-BA60D66BF790}" type="slidenum">
              <a:rPr lang="ru-RU"/>
              <a:pPr>
                <a:defRPr/>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3B083BD-2CE7-4A60-824D-F507C8EC1383}" type="datetimeFigureOut">
              <a:rPr lang="ru-RU"/>
              <a:pPr>
                <a:defRPr/>
              </a:pPr>
              <a:t>30.10.2012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ED54FCD-3071-4B11-A277-B7A9C32FC312}" type="slidenum">
              <a:rPr lang="ru-RU"/>
              <a:pPr>
                <a:defRPr/>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E17C8FE9-4117-4B69-A238-911560471F8D}" type="datetimeFigureOut">
              <a:rPr lang="ru-RU"/>
              <a:pPr>
                <a:defRPr/>
              </a:pPr>
              <a:t>30.10.2012</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2CB9B1DE-8277-4B40-8626-821F15842F60}" type="slidenum">
              <a:rPr lang="ru-RU"/>
              <a:pPr>
                <a:defRPr/>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74637F8A-7919-4921-ADF4-B5BC007379A4}" type="datetimeFigureOut">
              <a:rPr lang="ru-RU"/>
              <a:pPr>
                <a:defRPr/>
              </a:pPr>
              <a:t>30.10.2012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80F5EC13-19D2-4FDE-AAB3-2A148947101C}" type="slidenum">
              <a:rPr lang="ru-RU"/>
              <a:pPr>
                <a:defRPr/>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5C3E5509-CBDD-402C-B214-002ADC9127E3}" type="datetimeFigureOut">
              <a:rPr lang="ru-RU"/>
              <a:pPr>
                <a:defRPr/>
              </a:pPr>
              <a:t>30.10.2012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8106F2E-F7DB-43AF-82FB-EBA60EB55B8C}" type="slidenum">
              <a:rPr lang="ru-RU"/>
              <a:pPr>
                <a:defRPr/>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2FA31D1B-53CE-45D0-9EAA-CD1409C16DA6}" type="datetimeFigureOut">
              <a:rPr lang="ru-RU"/>
              <a:pPr>
                <a:defRPr/>
              </a:pPr>
              <a:t>30.10.2012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FA055F4-CE86-4EC1-9AFF-83B2A8B59D1F}" type="slidenum">
              <a:rPr lang="ru-RU"/>
              <a:pPr>
                <a:defRPr/>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93924EA-0E3F-4BC7-9CA9-9469BCB1DA2C}" type="datetimeFigureOut">
              <a:rPr lang="ru-RU"/>
              <a:pPr>
                <a:defRPr/>
              </a:pPr>
              <a:t>30.10.2012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CAA2CF1-DAF6-46A5-B80A-D5F3B6FA17A6}" type="slidenum">
              <a:rPr lang="ru-RU"/>
              <a:pPr>
                <a:defRPr/>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2B544B-5054-4396-8104-D1DE71A69123}" type="datetimeFigureOut">
              <a:rPr lang="ru-RU"/>
              <a:pPr>
                <a:defRPr/>
              </a:pPr>
              <a:t>30.10.2012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24C44DA-32B2-4ADE-9A3C-F47DC43039BB}" type="slidenum">
              <a:rPr lang="ru-RU"/>
              <a:pPr>
                <a:defRPr/>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F270E2C-18AD-4AA3-A2C6-514434F31898}" type="datetimeFigureOut">
              <a:rPr lang="ru-RU"/>
              <a:pPr>
                <a:defRPr/>
              </a:pPr>
              <a:t>30.10.2012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DC2D308-FABB-4C6C-B045-D13EE700C307}" type="slidenum">
              <a:rPr lang="ru-RU"/>
              <a:pPr>
                <a:defRPr/>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EA8C54B9-5530-498A-958B-B203FC14E33E}" type="datetimeFigureOut">
              <a:rPr lang="ru-RU"/>
              <a:pPr>
                <a:defRPr/>
              </a:pPr>
              <a:t>30.10.2012</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F52DA090-5B42-4CA5-BD3E-B63DC92A0F88}" type="slidenum">
              <a:rPr lang="ru-RU"/>
              <a:pPr>
                <a:defRPr/>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defRPr>
            </a:lvl1pPr>
          </a:lstStyle>
          <a:p>
            <a:pPr>
              <a:defRPr/>
            </a:pPr>
            <a:fld id="{6199F198-515B-4D8C-9750-F4B84BB6E9DF}" type="datetimeFigureOut">
              <a:rPr lang="ru-RU"/>
              <a:pPr>
                <a:defRPr/>
              </a:pPr>
              <a:t>30.10.2012</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defRPr>
            </a:lvl1pPr>
          </a:lstStyle>
          <a:p>
            <a:pPr>
              <a:defRPr/>
            </a:pPr>
            <a:fld id="{2BE5B08F-D754-43F4-AD92-B2E18303F38F}" type="slidenum">
              <a:rPr lang="ru-RU"/>
              <a:pPr>
                <a:defRPr/>
              </a:pPr>
              <a:t>‹N›</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73" r:id="rId2"/>
    <p:sldLayoutId id="2147483782" r:id="rId3"/>
    <p:sldLayoutId id="2147483774" r:id="rId4"/>
    <p:sldLayoutId id="2147483775" r:id="rId5"/>
    <p:sldLayoutId id="2147483776" r:id="rId6"/>
    <p:sldLayoutId id="2147483777" r:id="rId7"/>
    <p:sldLayoutId id="2147483778" r:id="rId8"/>
    <p:sldLayoutId id="2147483783" r:id="rId9"/>
    <p:sldLayoutId id="2147483779" r:id="rId10"/>
    <p:sldLayoutId id="2147483780"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74950" y="5072063"/>
            <a:ext cx="6369050" cy="1433512"/>
          </a:xfrm>
        </p:spPr>
        <p:txBody>
          <a:bodyPr rtlCol="0"/>
          <a:lstStyle/>
          <a:p>
            <a:pPr algn="r" eaLnBrk="1" fontAlgn="auto" hangingPunct="1">
              <a:buClr>
                <a:schemeClr val="accent6">
                  <a:lumMod val="75000"/>
                </a:schemeClr>
              </a:buClr>
              <a:defRPr/>
            </a:pPr>
            <a:r>
              <a:rPr lang="en-US" sz="1800" dirty="0" err="1" smtClean="0"/>
              <a:t>Nurmanbetova</a:t>
            </a:r>
            <a:r>
              <a:rPr lang="en-US" sz="1800" dirty="0" smtClean="0"/>
              <a:t> D.N. </a:t>
            </a:r>
            <a:r>
              <a:rPr lang="ru-RU" sz="1800" dirty="0" smtClean="0"/>
              <a:t> – </a:t>
            </a:r>
            <a:r>
              <a:rPr lang="en-US" sz="1800" dirty="0" smtClean="0"/>
              <a:t>First Vice-rector of L.N. </a:t>
            </a:r>
            <a:r>
              <a:rPr lang="en-US" sz="1800" dirty="0" err="1" smtClean="0"/>
              <a:t>Gumilyov</a:t>
            </a:r>
            <a:r>
              <a:rPr lang="en-US" sz="1800" dirty="0" smtClean="0"/>
              <a:t> Eurasian National University</a:t>
            </a:r>
            <a:endParaRPr lang="ru-RU" sz="1800" dirty="0" smtClean="0"/>
          </a:p>
        </p:txBody>
      </p:sp>
      <p:pic>
        <p:nvPicPr>
          <p:cNvPr id="5123" name="Picture 3" descr="C:\Users\Kulumbetova_AB\Desktop\Фото\4e2809d20635.jpg"/>
          <p:cNvPicPr>
            <a:picLocks noChangeAspect="1" noChangeArrowheads="1"/>
          </p:cNvPicPr>
          <p:nvPr/>
        </p:nvPicPr>
        <p:blipFill>
          <a:blip r:embed="rId2" cstate="print"/>
          <a:srcRect/>
          <a:stretch>
            <a:fillRect/>
          </a:stretch>
        </p:blipFill>
        <p:spPr bwMode="auto">
          <a:xfrm>
            <a:off x="107950" y="2492375"/>
            <a:ext cx="1743075" cy="1738313"/>
          </a:xfrm>
          <a:prstGeom prst="rect">
            <a:avLst/>
          </a:prstGeom>
          <a:noFill/>
          <a:ln w="9525">
            <a:noFill/>
            <a:miter lim="800000"/>
            <a:headEnd/>
            <a:tailEnd/>
          </a:ln>
        </p:spPr>
      </p:pic>
      <p:pic>
        <p:nvPicPr>
          <p:cNvPr id="5124" name="Picture 2" descr="C:\Users\Kulumbetova_AB\Desktop\Фото\images.jpg"/>
          <p:cNvPicPr>
            <a:picLocks noChangeAspect="1" noChangeArrowheads="1"/>
          </p:cNvPicPr>
          <p:nvPr/>
        </p:nvPicPr>
        <p:blipFill>
          <a:blip r:embed="rId3" cstate="print"/>
          <a:srcRect/>
          <a:stretch>
            <a:fillRect/>
          </a:stretch>
        </p:blipFill>
        <p:spPr bwMode="auto">
          <a:xfrm>
            <a:off x="3843338" y="115888"/>
            <a:ext cx="1223962" cy="1219200"/>
          </a:xfrm>
          <a:prstGeom prst="rect">
            <a:avLst/>
          </a:prstGeom>
          <a:noFill/>
          <a:ln w="9525">
            <a:noFill/>
            <a:miter lim="800000"/>
            <a:headEnd/>
            <a:tailEnd/>
          </a:ln>
        </p:spPr>
      </p:pic>
      <p:sp>
        <p:nvSpPr>
          <p:cNvPr id="4" name="TextBox 3"/>
          <p:cNvSpPr txBox="1"/>
          <p:nvPr/>
        </p:nvSpPr>
        <p:spPr>
          <a:xfrm>
            <a:off x="357158" y="1357298"/>
            <a:ext cx="8501122" cy="584775"/>
          </a:xfrm>
          <a:prstGeom prst="rect">
            <a:avLst/>
          </a:prstGeom>
          <a:noFill/>
        </p:spPr>
        <p:txBody>
          <a:bodyPr wrap="square">
            <a:spAutoFit/>
          </a:bodyPr>
          <a:lstStyle/>
          <a:p>
            <a:pPr algn="ctr" fontAlgn="auto">
              <a:spcBef>
                <a:spcPts val="0"/>
              </a:spcBef>
              <a:spcAft>
                <a:spcPts val="0"/>
              </a:spcAft>
              <a:defRPr/>
            </a:pPr>
            <a:r>
              <a:rPr lang="en-US" sz="3200" dirty="0" smtClean="0">
                <a:solidFill>
                  <a:schemeClr val="bg2">
                    <a:lumMod val="50000"/>
                  </a:schemeClr>
                </a:solidFill>
                <a:latin typeface="+mn-lt"/>
              </a:rPr>
              <a:t>L.N. </a:t>
            </a:r>
            <a:r>
              <a:rPr lang="en-US" sz="3200" dirty="0" err="1" smtClean="0">
                <a:solidFill>
                  <a:schemeClr val="bg2">
                    <a:lumMod val="50000"/>
                  </a:schemeClr>
                </a:solidFill>
                <a:latin typeface="+mn-lt"/>
              </a:rPr>
              <a:t>Gumilyov</a:t>
            </a:r>
            <a:r>
              <a:rPr lang="en-US" sz="3200" dirty="0" smtClean="0">
                <a:solidFill>
                  <a:schemeClr val="bg2">
                    <a:lumMod val="50000"/>
                  </a:schemeClr>
                </a:solidFill>
                <a:latin typeface="+mn-lt"/>
              </a:rPr>
              <a:t> Eurasian National University</a:t>
            </a:r>
            <a:endParaRPr lang="ru-RU" dirty="0">
              <a:latin typeface="+mn-lt"/>
            </a:endParaRPr>
          </a:p>
        </p:txBody>
      </p:sp>
      <p:pic>
        <p:nvPicPr>
          <p:cNvPr id="5126" name="Picture 5" descr="C:\Users\Kulumbetova_AB\Desktop\Фото\фото для буклета\Ректор, театр.JPG"/>
          <p:cNvPicPr>
            <a:picLocks noChangeAspect="1" noChangeArrowheads="1"/>
          </p:cNvPicPr>
          <p:nvPr/>
        </p:nvPicPr>
        <p:blipFill>
          <a:blip r:embed="rId4" cstate="print"/>
          <a:srcRect/>
          <a:stretch>
            <a:fillRect/>
          </a:stretch>
        </p:blipFill>
        <p:spPr bwMode="auto">
          <a:xfrm>
            <a:off x="3581400" y="2513013"/>
            <a:ext cx="2070100" cy="1717675"/>
          </a:xfrm>
          <a:prstGeom prst="rect">
            <a:avLst/>
          </a:prstGeom>
          <a:noFill/>
          <a:ln w="9525">
            <a:noFill/>
            <a:miter lim="800000"/>
            <a:headEnd/>
            <a:tailEnd/>
          </a:ln>
        </p:spPr>
      </p:pic>
      <p:pic>
        <p:nvPicPr>
          <p:cNvPr id="5127" name="Picture 6" descr="C:\Users\Kulumbetova_AB\Desktop\Фото\фото ЕНУ\Магистры ЕНУ им.Л.Н.Гумилева.jpg"/>
          <p:cNvPicPr>
            <a:picLocks noChangeAspect="1" noChangeArrowheads="1"/>
          </p:cNvPicPr>
          <p:nvPr/>
        </p:nvPicPr>
        <p:blipFill>
          <a:blip r:embed="rId5" cstate="print"/>
          <a:srcRect/>
          <a:stretch>
            <a:fillRect/>
          </a:stretch>
        </p:blipFill>
        <p:spPr bwMode="auto">
          <a:xfrm>
            <a:off x="7161213" y="2513013"/>
            <a:ext cx="1817687" cy="1717675"/>
          </a:xfrm>
          <a:prstGeom prst="rect">
            <a:avLst/>
          </a:prstGeom>
          <a:noFill/>
          <a:ln w="9525">
            <a:noFill/>
            <a:miter lim="800000"/>
            <a:headEnd/>
            <a:tailEnd/>
          </a:ln>
        </p:spPr>
      </p:pic>
      <p:pic>
        <p:nvPicPr>
          <p:cNvPr id="5128" name="Picture 2" descr="C:\Users\Kulumbetova_AB\Desktop\Фото\A11-30_1.jpg"/>
          <p:cNvPicPr>
            <a:picLocks noChangeAspect="1" noChangeArrowheads="1"/>
          </p:cNvPicPr>
          <p:nvPr/>
        </p:nvPicPr>
        <p:blipFill>
          <a:blip r:embed="rId6" cstate="print"/>
          <a:srcRect/>
          <a:stretch>
            <a:fillRect/>
          </a:stretch>
        </p:blipFill>
        <p:spPr bwMode="auto">
          <a:xfrm>
            <a:off x="1736725" y="2492375"/>
            <a:ext cx="1844675" cy="1738313"/>
          </a:xfrm>
          <a:prstGeom prst="rect">
            <a:avLst/>
          </a:prstGeom>
          <a:noFill/>
          <a:ln w="9525">
            <a:noFill/>
            <a:miter lim="800000"/>
            <a:headEnd/>
            <a:tailEnd/>
          </a:ln>
        </p:spPr>
      </p:pic>
      <p:pic>
        <p:nvPicPr>
          <p:cNvPr id="5129" name="Picture 5" descr="C:\Users\Kulumbetova_AB\Desktop\Фото\главный корпус.jpg"/>
          <p:cNvPicPr>
            <a:picLocks noChangeAspect="1" noChangeArrowheads="1"/>
          </p:cNvPicPr>
          <p:nvPr/>
        </p:nvPicPr>
        <p:blipFill>
          <a:blip r:embed="rId7" cstate="print"/>
          <a:srcRect/>
          <a:stretch>
            <a:fillRect/>
          </a:stretch>
        </p:blipFill>
        <p:spPr bwMode="auto">
          <a:xfrm>
            <a:off x="5435600" y="2513013"/>
            <a:ext cx="1725613"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главный корпус.jpg"/>
          <p:cNvPicPr>
            <a:picLocks noGrp="1" noChangeAspect="1"/>
          </p:cNvPicPr>
          <p:nvPr>
            <p:ph type="pic" idx="1"/>
          </p:nvPr>
        </p:nvPicPr>
        <p:blipFill>
          <a:blip r:embed="rId3" cstate="print"/>
          <a:srcRect l="6142" r="6142"/>
          <a:stretch>
            <a:fillRect/>
          </a:stretch>
        </p:blipFill>
        <p:spPr>
          <a:xfrm>
            <a:off x="1030484" y="796866"/>
            <a:ext cx="6856173" cy="3127085"/>
          </a:xfrm>
        </p:spPr>
      </p:pic>
      <p:sp>
        <p:nvSpPr>
          <p:cNvPr id="24581" name="Text Box 5"/>
          <p:cNvSpPr txBox="1">
            <a:spLocks noChangeArrowheads="1"/>
          </p:cNvSpPr>
          <p:nvPr/>
        </p:nvSpPr>
        <p:spPr bwMode="auto">
          <a:xfrm>
            <a:off x="1835150" y="4941888"/>
            <a:ext cx="5894388" cy="519112"/>
          </a:xfrm>
          <a:prstGeom prst="rect">
            <a:avLst/>
          </a:prstGeom>
          <a:noFill/>
          <a:ln w="9525">
            <a:noFill/>
            <a:miter lim="800000"/>
            <a:headEnd/>
            <a:tailEnd/>
          </a:ln>
          <a:effectLst/>
        </p:spPr>
        <p:txBody>
          <a:bodyPr>
            <a:spAutoFit/>
          </a:bodyPr>
          <a:lstStyle/>
          <a:p>
            <a:r>
              <a:rPr lang="en-US" sz="2800" b="1">
                <a:solidFill>
                  <a:schemeClr val="accent1"/>
                </a:solidFill>
              </a:rPr>
              <a:t>THANKS FOR YOUR ATTENTION!</a:t>
            </a:r>
            <a:endParaRPr lang="ru-RU" sz="2800" b="1">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2"/>
          <p:cNvSpPr>
            <a:spLocks noGrp="1"/>
          </p:cNvSpPr>
          <p:nvPr>
            <p:ph sz="quarter" idx="13"/>
          </p:nvPr>
        </p:nvSpPr>
        <p:spPr>
          <a:xfrm>
            <a:off x="611188" y="476250"/>
            <a:ext cx="8208962" cy="5976938"/>
          </a:xfrm>
        </p:spPr>
        <p:txBody>
          <a:bodyPr/>
          <a:lstStyle/>
          <a:p>
            <a:pPr marL="44450" indent="0" eaLnBrk="1" hangingPunct="1">
              <a:buFont typeface="Georgia" pitchFamily="18" charset="0"/>
              <a:buNone/>
            </a:pPr>
            <a:endParaRPr lang="ru-RU" sz="1600" dirty="0" smtClean="0"/>
          </a:p>
          <a:p>
            <a:pPr marL="44450" indent="0" eaLnBrk="1" hangingPunct="1">
              <a:buFont typeface="Georgia" pitchFamily="18" charset="0"/>
              <a:buNone/>
            </a:pPr>
            <a:endParaRPr lang="ru-RU" sz="1600" dirty="0" smtClean="0"/>
          </a:p>
          <a:p>
            <a:pPr marL="44450" indent="0" eaLnBrk="1" hangingPunct="1">
              <a:buFont typeface="Georgia" pitchFamily="18" charset="0"/>
              <a:buNone/>
            </a:pPr>
            <a:endParaRPr lang="ru-RU" sz="1600" dirty="0" smtClean="0"/>
          </a:p>
          <a:p>
            <a:pPr marL="44450" indent="0" eaLnBrk="1" hangingPunct="1">
              <a:buFont typeface="Georgia" pitchFamily="18" charset="0"/>
              <a:buNone/>
            </a:pPr>
            <a:endParaRPr lang="ru-RU" sz="1600" dirty="0" smtClean="0"/>
          </a:p>
          <a:p>
            <a:pPr marL="44450" indent="0" eaLnBrk="1" hangingPunct="1">
              <a:buFont typeface="Georgia" pitchFamily="18" charset="0"/>
              <a:buNone/>
            </a:pPr>
            <a:endParaRPr lang="ru-RU" sz="1600" dirty="0" smtClean="0"/>
          </a:p>
          <a:p>
            <a:pPr marL="44450" indent="0" eaLnBrk="1" hangingPunct="1">
              <a:buFont typeface="Georgia" pitchFamily="18" charset="0"/>
              <a:buNone/>
            </a:pPr>
            <a:endParaRPr lang="ru-RU" sz="1600" dirty="0" smtClean="0"/>
          </a:p>
          <a:p>
            <a:pPr marL="44450" indent="0" eaLnBrk="1" hangingPunct="1">
              <a:buFont typeface="Georgia" pitchFamily="18" charset="0"/>
              <a:buNone/>
            </a:pPr>
            <a:endParaRPr lang="ru-RU" sz="1600" dirty="0" smtClean="0"/>
          </a:p>
        </p:txBody>
      </p:sp>
      <p:sp>
        <p:nvSpPr>
          <p:cNvPr id="9" name="TextBox 8"/>
          <p:cNvSpPr txBox="1"/>
          <p:nvPr/>
        </p:nvSpPr>
        <p:spPr>
          <a:xfrm>
            <a:off x="3779838" y="836613"/>
            <a:ext cx="4392612" cy="1200329"/>
          </a:xfrm>
          <a:prstGeom prst="rect">
            <a:avLst/>
          </a:prstGeom>
          <a:noFill/>
        </p:spPr>
        <p:txBody>
          <a:bodyPr>
            <a:spAutoFit/>
          </a:bodyPr>
          <a:lstStyle/>
          <a:p>
            <a:pPr algn="r" fontAlgn="auto">
              <a:spcBef>
                <a:spcPts val="0"/>
              </a:spcBef>
              <a:spcAft>
                <a:spcPts val="0"/>
              </a:spcAft>
              <a:defRPr/>
            </a:pPr>
            <a:r>
              <a:rPr lang="ru-RU" b="1" i="1" dirty="0" smtClean="0">
                <a:solidFill>
                  <a:schemeClr val="bg2">
                    <a:lumMod val="50000"/>
                  </a:schemeClr>
                </a:solidFill>
                <a:latin typeface="Palatino Linotype" pitchFamily="18" charset="0"/>
              </a:rPr>
              <a:t>«</a:t>
            </a:r>
            <a:r>
              <a:rPr lang="en-US" b="1" i="1" dirty="0" smtClean="0">
                <a:solidFill>
                  <a:schemeClr val="bg2">
                    <a:lumMod val="50000"/>
                  </a:schemeClr>
                </a:solidFill>
                <a:latin typeface="Palatino Linotype" pitchFamily="18" charset="0"/>
              </a:rPr>
              <a:t>Qualitative education must become a foundation of industrialization and innovative development of Kazakhstan</a:t>
            </a:r>
            <a:r>
              <a:rPr lang="ru-RU" b="1" i="1" dirty="0" smtClean="0">
                <a:solidFill>
                  <a:schemeClr val="bg2">
                    <a:lumMod val="50000"/>
                  </a:schemeClr>
                </a:solidFill>
                <a:latin typeface="Palatino Linotype" pitchFamily="18" charset="0"/>
              </a:rPr>
              <a:t>»</a:t>
            </a:r>
            <a:endParaRPr lang="ru-RU" b="1" i="1" dirty="0">
              <a:solidFill>
                <a:schemeClr val="bg2">
                  <a:lumMod val="50000"/>
                </a:schemeClr>
              </a:solidFill>
              <a:latin typeface="Palatino Linotype" pitchFamily="18" charset="0"/>
            </a:endParaRPr>
          </a:p>
          <a:p>
            <a:pPr algn="r" fontAlgn="auto">
              <a:spcBef>
                <a:spcPts val="0"/>
              </a:spcBef>
              <a:spcAft>
                <a:spcPts val="0"/>
              </a:spcAft>
              <a:defRPr/>
            </a:pPr>
            <a:r>
              <a:rPr lang="ru-RU" b="1" i="1" dirty="0">
                <a:solidFill>
                  <a:schemeClr val="bg2">
                    <a:lumMod val="50000"/>
                  </a:schemeClr>
                </a:solidFill>
                <a:latin typeface="Palatino Linotype" pitchFamily="18" charset="0"/>
              </a:rPr>
              <a:t>                      </a:t>
            </a:r>
            <a:r>
              <a:rPr lang="en-US" b="1" i="1" dirty="0" err="1" smtClean="0">
                <a:solidFill>
                  <a:schemeClr val="bg2">
                    <a:lumMod val="50000"/>
                  </a:schemeClr>
                </a:solidFill>
                <a:latin typeface="Palatino Linotype" pitchFamily="18" charset="0"/>
              </a:rPr>
              <a:t>N.Nazarbayev</a:t>
            </a:r>
            <a:endParaRPr lang="ru-RU" b="1" i="1" dirty="0">
              <a:solidFill>
                <a:schemeClr val="bg2">
                  <a:lumMod val="50000"/>
                </a:schemeClr>
              </a:solidFill>
              <a:latin typeface="Palatino Linotype" pitchFamily="18" charset="0"/>
            </a:endParaRPr>
          </a:p>
        </p:txBody>
      </p:sp>
      <p:pic>
        <p:nvPicPr>
          <p:cNvPr id="6148" name="Picture 2" descr="C:\Users\Kulumbetova_AB\Downloads\2628.jpg"/>
          <p:cNvPicPr>
            <a:picLocks noChangeAspect="1" noChangeArrowheads="1"/>
          </p:cNvPicPr>
          <p:nvPr/>
        </p:nvPicPr>
        <p:blipFill>
          <a:blip r:embed="rId2" cstate="print"/>
          <a:srcRect/>
          <a:stretch>
            <a:fillRect/>
          </a:stretch>
        </p:blipFill>
        <p:spPr bwMode="auto">
          <a:xfrm>
            <a:off x="900113" y="1357313"/>
            <a:ext cx="2879725" cy="3844925"/>
          </a:xfrm>
          <a:prstGeom prst="rect">
            <a:avLst/>
          </a:prstGeom>
          <a:noFill/>
          <a:ln w="9525">
            <a:noFill/>
            <a:miter lim="800000"/>
            <a:headEnd/>
            <a:tailEnd/>
          </a:ln>
        </p:spPr>
      </p:pic>
      <p:sp>
        <p:nvSpPr>
          <p:cNvPr id="6149" name="TextBox 1"/>
          <p:cNvSpPr txBox="1">
            <a:spLocks noChangeArrowheads="1"/>
          </p:cNvSpPr>
          <p:nvPr/>
        </p:nvSpPr>
        <p:spPr bwMode="auto">
          <a:xfrm>
            <a:off x="4286250" y="2500313"/>
            <a:ext cx="3887788" cy="3293209"/>
          </a:xfrm>
          <a:prstGeom prst="rect">
            <a:avLst/>
          </a:prstGeom>
          <a:noFill/>
          <a:ln w="9525">
            <a:noFill/>
            <a:miter lim="800000"/>
            <a:headEnd/>
            <a:tailEnd/>
          </a:ln>
        </p:spPr>
        <p:txBody>
          <a:bodyPr>
            <a:spAutoFit/>
          </a:bodyPr>
          <a:lstStyle/>
          <a:p>
            <a:pPr indent="457200" algn="just"/>
            <a:r>
              <a:rPr lang="en-US" sz="1600" i="1" dirty="0" smtClean="0">
                <a:latin typeface="Palatino Linotype" pitchFamily="18" charset="0"/>
              </a:rPr>
              <a:t>Founding the university and giving it the name of the greatest </a:t>
            </a:r>
            <a:r>
              <a:rPr lang="en-US" sz="1600" i="1" dirty="0" err="1" smtClean="0">
                <a:latin typeface="Palatino Linotype" pitchFamily="18" charset="0"/>
              </a:rPr>
              <a:t>eurasianist</a:t>
            </a:r>
            <a:r>
              <a:rPr lang="en-US" sz="1600" i="1" dirty="0" smtClean="0">
                <a:latin typeface="Palatino Linotype" pitchFamily="18" charset="0"/>
              </a:rPr>
              <a:t> of Lev </a:t>
            </a:r>
            <a:r>
              <a:rPr lang="en-US" sz="1600" i="1" dirty="0" err="1" smtClean="0">
                <a:latin typeface="Palatino Linotype" pitchFamily="18" charset="0"/>
              </a:rPr>
              <a:t>Nikolaevich</a:t>
            </a:r>
            <a:r>
              <a:rPr lang="en-US" sz="1600" i="1" dirty="0" smtClean="0">
                <a:latin typeface="Palatino Linotype" pitchFamily="18" charset="0"/>
              </a:rPr>
              <a:t> </a:t>
            </a:r>
            <a:r>
              <a:rPr lang="en-US" sz="1600" i="1" dirty="0" err="1" smtClean="0">
                <a:latin typeface="Palatino Linotype" pitchFamily="18" charset="0"/>
              </a:rPr>
              <a:t>Gumilyov</a:t>
            </a:r>
            <a:r>
              <a:rPr lang="en-US" sz="1600" i="1" dirty="0" smtClean="0">
                <a:latin typeface="Palatino Linotype" pitchFamily="18" charset="0"/>
              </a:rPr>
              <a:t> we pursued quite pragmatic goals. ENU is an embodiment of Eurasian ideas, it is a university of future. It’s a diamond in the crown of integrated processes, which is today required by globalization...</a:t>
            </a:r>
          </a:p>
          <a:p>
            <a:pPr indent="457200" algn="just"/>
            <a:r>
              <a:rPr lang="en-US" sz="1600" i="1" dirty="0" smtClean="0">
                <a:latin typeface="Palatino Linotype" pitchFamily="18" charset="0"/>
              </a:rPr>
              <a:t>I constantly watch over the improvement of ENU and in future we will control the students of ENU to be highly qualified specialists and work for the benefit of our motherland Republic of Kazakhstan...</a:t>
            </a:r>
            <a:endParaRPr lang="ru-RU" sz="1600" i="1" dirty="0">
              <a:latin typeface="Palatino Linotyp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428625" y="2500313"/>
            <a:ext cx="5903913" cy="3416320"/>
          </a:xfrm>
          <a:prstGeom prst="rect">
            <a:avLst/>
          </a:prstGeom>
          <a:noFill/>
          <a:ln w="9525">
            <a:noFill/>
            <a:miter lim="800000"/>
            <a:headEnd/>
            <a:tailEnd/>
          </a:ln>
        </p:spPr>
        <p:txBody>
          <a:bodyPr>
            <a:spAutoFit/>
          </a:bodyPr>
          <a:lstStyle/>
          <a:p>
            <a:pPr indent="457200" algn="just"/>
            <a:r>
              <a:rPr lang="en-US" i="1" dirty="0" smtClean="0">
                <a:latin typeface="Palatino Linotype" pitchFamily="18" charset="0"/>
              </a:rPr>
              <a:t>Since the day of its establishment, ENU has been provided by the foundation for further development as a national research university with high-class educational and scientific programs, which are based on education quality assurance and scientific research and on the capability of the university to transform ideas into actions and actions into exploitation. </a:t>
            </a:r>
          </a:p>
          <a:p>
            <a:pPr indent="457200" algn="just"/>
            <a:r>
              <a:rPr lang="en-US" i="1" dirty="0" smtClean="0">
                <a:latin typeface="Palatino Linotype" pitchFamily="18" charset="0"/>
              </a:rPr>
              <a:t>Main privilege of the university in competing is related to the human potential development, in particular – with development of educational level of the population. It is in the sphere of education in which there is a key to sustainable economic improvement of the country at the present stage. </a:t>
            </a:r>
            <a:endParaRPr lang="ru-RU" i="1" dirty="0">
              <a:latin typeface="Palatino Linotype" pitchFamily="18" charset="0"/>
            </a:endParaRPr>
          </a:p>
        </p:txBody>
      </p:sp>
      <p:pic>
        <p:nvPicPr>
          <p:cNvPr id="7171" name="Picture 2" descr="C:\Users\Kulumbetova_AB\Desktop\Фото\1311663367.jpg"/>
          <p:cNvPicPr>
            <a:picLocks noChangeAspect="1" noChangeArrowheads="1"/>
          </p:cNvPicPr>
          <p:nvPr/>
        </p:nvPicPr>
        <p:blipFill>
          <a:blip r:embed="rId2" cstate="print"/>
          <a:srcRect/>
          <a:stretch>
            <a:fillRect/>
          </a:stretch>
        </p:blipFill>
        <p:spPr bwMode="auto">
          <a:xfrm>
            <a:off x="6521450" y="1341438"/>
            <a:ext cx="2095500" cy="2301875"/>
          </a:xfrm>
          <a:prstGeom prst="rect">
            <a:avLst/>
          </a:prstGeom>
          <a:noFill/>
          <a:ln w="9525">
            <a:noFill/>
            <a:miter lim="800000"/>
            <a:headEnd/>
            <a:tailEnd/>
          </a:ln>
        </p:spPr>
      </p:pic>
      <p:sp>
        <p:nvSpPr>
          <p:cNvPr id="7" name="TextBox 6"/>
          <p:cNvSpPr txBox="1"/>
          <p:nvPr/>
        </p:nvSpPr>
        <p:spPr>
          <a:xfrm>
            <a:off x="1000125" y="1000125"/>
            <a:ext cx="5143500" cy="830997"/>
          </a:xfrm>
          <a:prstGeom prst="rect">
            <a:avLst/>
          </a:prstGeom>
          <a:noFill/>
        </p:spPr>
        <p:txBody>
          <a:bodyPr>
            <a:spAutoFit/>
          </a:bodyPr>
          <a:lstStyle/>
          <a:p>
            <a:pPr algn="ctr" fontAlgn="auto">
              <a:spcBef>
                <a:spcPts val="0"/>
              </a:spcBef>
              <a:spcAft>
                <a:spcPts val="0"/>
              </a:spcAft>
              <a:defRPr/>
            </a:pPr>
            <a:r>
              <a:rPr lang="en-US" sz="2400" b="1" i="1" dirty="0" smtClean="0">
                <a:solidFill>
                  <a:schemeClr val="bg2">
                    <a:lumMod val="50000"/>
                  </a:schemeClr>
                </a:solidFill>
                <a:latin typeface="Palatino Linotype" pitchFamily="18" charset="0"/>
              </a:rPr>
              <a:t>Rector of L.N. </a:t>
            </a:r>
            <a:r>
              <a:rPr lang="en-US" sz="2400" b="1" i="1" dirty="0" err="1" smtClean="0">
                <a:solidFill>
                  <a:schemeClr val="bg2">
                    <a:lumMod val="50000"/>
                  </a:schemeClr>
                </a:solidFill>
                <a:latin typeface="Palatino Linotype" pitchFamily="18" charset="0"/>
              </a:rPr>
              <a:t>Gumilyov</a:t>
            </a:r>
            <a:r>
              <a:rPr lang="en-US" sz="2400" b="1" i="1" dirty="0" smtClean="0">
                <a:solidFill>
                  <a:schemeClr val="bg2">
                    <a:lumMod val="50000"/>
                  </a:schemeClr>
                </a:solidFill>
                <a:latin typeface="Palatino Linotype" pitchFamily="18" charset="0"/>
              </a:rPr>
              <a:t> ENU</a:t>
            </a:r>
          </a:p>
          <a:p>
            <a:pPr algn="ctr" fontAlgn="auto">
              <a:spcBef>
                <a:spcPts val="0"/>
              </a:spcBef>
              <a:spcAft>
                <a:spcPts val="0"/>
              </a:spcAft>
              <a:defRPr/>
            </a:pPr>
            <a:r>
              <a:rPr lang="en-US" sz="2400" b="1" i="1" dirty="0" err="1" smtClean="0">
                <a:solidFill>
                  <a:schemeClr val="bg2">
                    <a:lumMod val="50000"/>
                  </a:schemeClr>
                </a:solidFill>
                <a:latin typeface="Palatino Linotype" pitchFamily="18" charset="0"/>
              </a:rPr>
              <a:t>Yerlan</a:t>
            </a:r>
            <a:r>
              <a:rPr lang="en-US" sz="2400" b="1" i="1" dirty="0" smtClean="0">
                <a:solidFill>
                  <a:schemeClr val="bg2">
                    <a:lumMod val="50000"/>
                  </a:schemeClr>
                </a:solidFill>
                <a:latin typeface="Palatino Linotype" pitchFamily="18" charset="0"/>
              </a:rPr>
              <a:t> </a:t>
            </a:r>
            <a:r>
              <a:rPr lang="en-US" sz="2400" b="1" i="1" dirty="0" err="1" smtClean="0">
                <a:solidFill>
                  <a:schemeClr val="bg2">
                    <a:lumMod val="50000"/>
                  </a:schemeClr>
                </a:solidFill>
                <a:latin typeface="Palatino Linotype" pitchFamily="18" charset="0"/>
              </a:rPr>
              <a:t>Sydykov</a:t>
            </a:r>
            <a:endParaRPr lang="ru-RU"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0242" name="Объект 3"/>
          <p:cNvSpPr>
            <a:spLocks noGrp="1"/>
          </p:cNvSpPr>
          <p:nvPr>
            <p:ph sz="quarter" idx="13"/>
          </p:nvPr>
        </p:nvSpPr>
        <p:spPr>
          <a:xfrm>
            <a:off x="3357554" y="1571612"/>
            <a:ext cx="5672138" cy="4714908"/>
          </a:xfrm>
        </p:spPr>
        <p:txBody>
          <a:bodyPr/>
          <a:lstStyle/>
          <a:p>
            <a:pPr algn="just" eaLnBrk="1" hangingPunct="1">
              <a:buFont typeface="Georgia" pitchFamily="18" charset="0"/>
              <a:buNone/>
            </a:pPr>
            <a:r>
              <a:rPr lang="en-US" sz="2000" dirty="0" smtClean="0">
                <a:latin typeface="Times New Roman" pitchFamily="18" charset="0"/>
                <a:cs typeface="Times New Roman" pitchFamily="18" charset="0"/>
              </a:rPr>
              <a:t>As a result of international acknowledgement of L.N. </a:t>
            </a:r>
            <a:r>
              <a:rPr lang="en-US" sz="2000" dirty="0" err="1" smtClean="0">
                <a:latin typeface="Times New Roman" pitchFamily="18" charset="0"/>
                <a:cs typeface="Times New Roman" pitchFamily="18" charset="0"/>
              </a:rPr>
              <a:t>Gumilyov</a:t>
            </a:r>
            <a:r>
              <a:rPr lang="en-US" sz="2000" dirty="0" smtClean="0">
                <a:latin typeface="Times New Roman" pitchFamily="18" charset="0"/>
                <a:cs typeface="Times New Roman" pitchFamily="18" charset="0"/>
              </a:rPr>
              <a:t> Eurasian National University are considered the indicators of various international ratings: </a:t>
            </a:r>
          </a:p>
          <a:p>
            <a:pPr algn="just" eaLnBrk="1" hangingPunct="1">
              <a:buFont typeface="Georgia" pitchFamily="18" charset="0"/>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entering top-450 leading universities of the world according to the international rating </a:t>
            </a:r>
            <a:r>
              <a:rPr lang="ru-RU" sz="2000" dirty="0" smtClean="0">
                <a:latin typeface="Times New Roman" pitchFamily="18" charset="0"/>
                <a:cs typeface="Times New Roman" pitchFamily="18" charset="0"/>
              </a:rPr>
              <a:t>“ QS World University Rankings 2012– Top Universities” (</a:t>
            </a:r>
            <a:r>
              <a:rPr lang="en-US" sz="2000" dirty="0" smtClean="0">
                <a:latin typeface="Times New Roman" pitchFamily="18" charset="0"/>
                <a:cs typeface="Times New Roman" pitchFamily="18" charset="0"/>
              </a:rPr>
              <a:t>the place in the cluster is</a:t>
            </a:r>
            <a:r>
              <a:rPr lang="ru-RU" sz="2000" dirty="0" smtClean="0">
                <a:latin typeface="Times New Roman" pitchFamily="18" charset="0"/>
                <a:cs typeface="Times New Roman" pitchFamily="18" charset="0"/>
              </a:rPr>
              <a:t>-450);</a:t>
            </a:r>
          </a:p>
          <a:p>
            <a:pPr algn="just" eaLnBrk="1" hangingPunct="1">
              <a:buFont typeface="Georgia" pitchFamily="18" charset="0"/>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- 2318</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place from 12000 positions in one of the authoritative ratings in international educational sphere – </a:t>
            </a:r>
            <a:r>
              <a:rPr lang="en-US" sz="2000" dirty="0" err="1" smtClean="0">
                <a:latin typeface="Times New Roman" pitchFamily="18" charset="0"/>
                <a:cs typeface="Times New Roman" pitchFamily="18" charset="0"/>
              </a:rPr>
              <a:t>Webometrics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first Kazakhstani university to take such a high position).</a:t>
            </a:r>
            <a:endParaRPr lang="ru-RU" sz="2000" dirty="0" smtClean="0">
              <a:latin typeface="Times New Roman" pitchFamily="18" charset="0"/>
              <a:cs typeface="Times New Roman" pitchFamily="18" charset="0"/>
            </a:endParaRPr>
          </a:p>
        </p:txBody>
      </p:sp>
      <p:sp>
        <p:nvSpPr>
          <p:cNvPr id="3" name="Прямоугольник 2"/>
          <p:cNvSpPr/>
          <p:nvPr/>
        </p:nvSpPr>
        <p:spPr>
          <a:xfrm>
            <a:off x="1143000" y="420688"/>
            <a:ext cx="7643842" cy="369332"/>
          </a:xfrm>
          <a:prstGeom prst="rect">
            <a:avLst/>
          </a:prstGeom>
        </p:spPr>
        <p:txBody>
          <a:bodyPr wrap="square">
            <a:spAutoFit/>
          </a:bodyPr>
          <a:lstStyle/>
          <a:p>
            <a:pPr marL="45720" indent="457200" algn="ctr" fontAlgn="auto">
              <a:spcBef>
                <a:spcPct val="20000"/>
              </a:spcBef>
              <a:spcAft>
                <a:spcPts val="300"/>
              </a:spcAft>
              <a:buClr>
                <a:srgbClr val="F14124">
                  <a:lumMod val="75000"/>
                </a:srgbClr>
              </a:buClr>
              <a:buSzPct val="130000"/>
              <a:defRPr/>
            </a:pPr>
            <a:r>
              <a:rPr lang="en-US" b="1" dirty="0" smtClean="0">
                <a:solidFill>
                  <a:schemeClr val="accent1">
                    <a:lumMod val="75000"/>
                  </a:schemeClr>
                </a:solidFill>
                <a:latin typeface="Arial Black" pitchFamily="34" charset="0"/>
              </a:rPr>
              <a:t>L.N. </a:t>
            </a:r>
            <a:r>
              <a:rPr lang="en-US" b="1" dirty="0" err="1" smtClean="0">
                <a:solidFill>
                  <a:schemeClr val="accent1">
                    <a:lumMod val="75000"/>
                  </a:schemeClr>
                </a:solidFill>
                <a:latin typeface="Arial Black" pitchFamily="34" charset="0"/>
              </a:rPr>
              <a:t>Gumilyov</a:t>
            </a:r>
            <a:r>
              <a:rPr lang="en-US" b="1" dirty="0" smtClean="0">
                <a:solidFill>
                  <a:schemeClr val="accent1">
                    <a:lumMod val="75000"/>
                  </a:schemeClr>
                </a:solidFill>
                <a:latin typeface="Arial Black" pitchFamily="34" charset="0"/>
              </a:rPr>
              <a:t> Eurasian National University</a:t>
            </a:r>
            <a:endParaRPr lang="ru-RU" b="1" dirty="0">
              <a:solidFill>
                <a:schemeClr val="accent1">
                  <a:lumMod val="75000"/>
                </a:schemeClr>
              </a:solidFill>
              <a:latin typeface="Arial Black" pitchFamily="34" charset="0"/>
            </a:endParaRPr>
          </a:p>
        </p:txBody>
      </p:sp>
      <p:pic>
        <p:nvPicPr>
          <p:cNvPr id="10244" name="Рисунок 3" descr="C:\Users\Kulumbetova_AB\Desktop\Фото\фото для буклета\_MG_8941.JPG"/>
          <p:cNvPicPr>
            <a:picLocks noChangeAspect="1" noChangeArrowheads="1"/>
          </p:cNvPicPr>
          <p:nvPr/>
        </p:nvPicPr>
        <p:blipFill>
          <a:blip r:embed="rId3" cstate="print"/>
          <a:srcRect/>
          <a:stretch>
            <a:fillRect/>
          </a:stretch>
        </p:blipFill>
        <p:spPr bwMode="auto">
          <a:xfrm>
            <a:off x="357188" y="3857625"/>
            <a:ext cx="300037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3"/>
          <p:cNvSpPr>
            <a:spLocks noGrp="1"/>
          </p:cNvSpPr>
          <p:nvPr>
            <p:ph sz="quarter" idx="13"/>
          </p:nvPr>
        </p:nvSpPr>
        <p:spPr>
          <a:xfrm>
            <a:off x="285750" y="1281113"/>
            <a:ext cx="5572125" cy="4648200"/>
          </a:xfrm>
        </p:spPr>
        <p:txBody>
          <a:bodyPr/>
          <a:lstStyle/>
          <a:p>
            <a:pPr>
              <a:buFont typeface="Georgia" pitchFamily="18" charset="0"/>
              <a:buNone/>
            </a:pPr>
            <a:r>
              <a:rPr lang="ru-RU" sz="1800" dirty="0" smtClean="0"/>
              <a:t>	</a:t>
            </a:r>
            <a:r>
              <a:rPr lang="en-US" sz="1800" dirty="0" smtClean="0"/>
              <a:t>Presently, there are 12 specialized faculties, that conduct training for 64 majors at undergraduate level, 65 majors at graduate level, and 29 PhD majors. </a:t>
            </a:r>
          </a:p>
          <a:p>
            <a:pPr>
              <a:buFont typeface="Georgia" pitchFamily="18" charset="0"/>
              <a:buNone/>
            </a:pPr>
            <a:r>
              <a:rPr lang="en-US" sz="1800" dirty="0" smtClean="0"/>
              <a:t>   More than 12 000 students study at the University. It is the leading university among the HEIs of Kazakhstan as regards to the number of state educational grant holders, the number of </a:t>
            </a:r>
            <a:r>
              <a:rPr lang="en-US" sz="1800" dirty="0" err="1" smtClean="0"/>
              <a:t>honourable</a:t>
            </a:r>
            <a:r>
              <a:rPr lang="en-US" sz="1800" dirty="0" smtClean="0"/>
              <a:t> decoration "</a:t>
            </a:r>
            <a:r>
              <a:rPr lang="en-US" sz="1800" dirty="0" err="1" smtClean="0"/>
              <a:t>Altyn</a:t>
            </a:r>
            <a:r>
              <a:rPr lang="en-US" sz="1800" dirty="0" smtClean="0"/>
              <a:t> </a:t>
            </a:r>
            <a:r>
              <a:rPr lang="en-US" sz="1800" dirty="0" err="1" smtClean="0"/>
              <a:t>Belgi</a:t>
            </a:r>
            <a:r>
              <a:rPr lang="en-US" sz="1800" dirty="0" smtClean="0"/>
              <a:t>" holders, and the winners of international and national competitions.</a:t>
            </a:r>
          </a:p>
          <a:p>
            <a:pPr>
              <a:buFont typeface="Georgia" pitchFamily="18" charset="0"/>
              <a:buNone/>
            </a:pPr>
            <a:r>
              <a:rPr lang="en-US" sz="1800" dirty="0" smtClean="0"/>
              <a:t>   The educational process is maintained by more than 2000 highly qualified teaching staff. </a:t>
            </a:r>
            <a:endParaRPr lang="ru-RU" sz="1800" dirty="0" smtClean="0"/>
          </a:p>
        </p:txBody>
      </p:sp>
      <p:sp>
        <p:nvSpPr>
          <p:cNvPr id="3" name="Прямоугольник 2"/>
          <p:cNvSpPr/>
          <p:nvPr/>
        </p:nvSpPr>
        <p:spPr>
          <a:xfrm>
            <a:off x="1116013" y="260350"/>
            <a:ext cx="6929437" cy="366713"/>
          </a:xfrm>
          <a:prstGeom prst="rect">
            <a:avLst/>
          </a:prstGeom>
        </p:spPr>
        <p:txBody>
          <a:bodyPr>
            <a:spAutoFit/>
          </a:bodyPr>
          <a:lstStyle/>
          <a:p>
            <a:pPr marL="44450" indent="457200" algn="ctr">
              <a:spcBef>
                <a:spcPct val="20000"/>
              </a:spcBef>
              <a:spcAft>
                <a:spcPts val="300"/>
              </a:spcAft>
              <a:buClr>
                <a:srgbClr val="C3260C"/>
              </a:buClr>
              <a:buSzPct val="130000"/>
            </a:pPr>
            <a:r>
              <a:rPr lang="en-US" b="1">
                <a:solidFill>
                  <a:srgbClr val="31489F"/>
                </a:solidFill>
              </a:rPr>
              <a:t>L.N. GUMILYOV EURASIAN NATIONAL UNIVERSITY</a:t>
            </a:r>
            <a:endParaRPr lang="ru-RU" b="1">
              <a:solidFill>
                <a:srgbClr val="31489F"/>
              </a:solidFill>
            </a:endParaRPr>
          </a:p>
        </p:txBody>
      </p:sp>
      <p:pic>
        <p:nvPicPr>
          <p:cNvPr id="19460" name="Рисунок 3" descr="C:\Users\Kulumbetova_AB\Desktop\Фото\kazahi.jpg"/>
          <p:cNvPicPr>
            <a:picLocks noChangeAspect="1" noChangeArrowheads="1"/>
          </p:cNvPicPr>
          <p:nvPr/>
        </p:nvPicPr>
        <p:blipFill>
          <a:blip r:embed="rId3" cstate="print"/>
          <a:srcRect/>
          <a:stretch>
            <a:fillRect/>
          </a:stretch>
        </p:blipFill>
        <p:spPr bwMode="auto">
          <a:xfrm>
            <a:off x="6000750" y="3714750"/>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sz="quarter" idx="13"/>
          </p:nvPr>
        </p:nvSpPr>
        <p:spPr>
          <a:xfrm>
            <a:off x="1042988" y="3500438"/>
            <a:ext cx="4071937" cy="2428875"/>
          </a:xfrm>
        </p:spPr>
        <p:txBody>
          <a:bodyPr/>
          <a:lstStyle/>
          <a:p>
            <a:pPr algn="just" eaLnBrk="1" hangingPunct="1">
              <a:buFont typeface="Georgia" pitchFamily="18" charset="0"/>
              <a:buNone/>
            </a:pPr>
            <a:r>
              <a:rPr lang="ru-RU" sz="1000" smtClean="0"/>
              <a:t>	</a:t>
            </a:r>
            <a:r>
              <a:rPr lang="en-US" sz="1800" smtClean="0">
                <a:solidFill>
                  <a:schemeClr val="tx1"/>
                </a:solidFill>
              </a:rPr>
              <a:t>Conditions have been created to increase the attractiveness of ENU as a great discussion platform for the various scientific conferences and round tables, lectures, seminars and trainings for many politicians and state figures from various countries.</a:t>
            </a:r>
            <a:endParaRPr lang="ru-RU" sz="1800" smtClean="0">
              <a:solidFill>
                <a:schemeClr val="tx1"/>
              </a:solidFill>
            </a:endParaRPr>
          </a:p>
        </p:txBody>
      </p:sp>
      <p:sp>
        <p:nvSpPr>
          <p:cNvPr id="3" name="Прямоугольник 2"/>
          <p:cNvSpPr/>
          <p:nvPr/>
        </p:nvSpPr>
        <p:spPr>
          <a:xfrm>
            <a:off x="1143000" y="285750"/>
            <a:ext cx="7429500" cy="366713"/>
          </a:xfrm>
          <a:prstGeom prst="rect">
            <a:avLst/>
          </a:prstGeom>
        </p:spPr>
        <p:txBody>
          <a:bodyPr>
            <a:spAutoFit/>
          </a:bodyPr>
          <a:lstStyle/>
          <a:p>
            <a:pPr marL="44450" indent="457200" algn="ctr">
              <a:spcBef>
                <a:spcPct val="20000"/>
              </a:spcBef>
              <a:spcAft>
                <a:spcPts val="300"/>
              </a:spcAft>
              <a:buClr>
                <a:srgbClr val="C3260C"/>
              </a:buClr>
              <a:buSzPct val="130000"/>
            </a:pPr>
            <a:r>
              <a:rPr lang="en-US" b="1">
                <a:solidFill>
                  <a:srgbClr val="31489F"/>
                </a:solidFill>
              </a:rPr>
              <a:t>L.N. GUMILYOV EURASIAN NATIONAL UNIVERSITY</a:t>
            </a:r>
            <a:endParaRPr lang="ru-RU" b="1">
              <a:solidFill>
                <a:srgbClr val="31489F"/>
              </a:solidFill>
              <a:latin typeface="Arial Black" pitchFamily="34" charset="0"/>
            </a:endParaRPr>
          </a:p>
        </p:txBody>
      </p:sp>
      <p:pic>
        <p:nvPicPr>
          <p:cNvPr id="20484" name="Рисунок 3" descr="C:\Users\Kulumbetova_AB\Desktop\Фото\фото для буклета\_MG_2270.JPG"/>
          <p:cNvPicPr>
            <a:picLocks noChangeAspect="1" noChangeArrowheads="1"/>
          </p:cNvPicPr>
          <p:nvPr/>
        </p:nvPicPr>
        <p:blipFill>
          <a:blip r:embed="rId3" cstate="print"/>
          <a:srcRect/>
          <a:stretch>
            <a:fillRect/>
          </a:stretch>
        </p:blipFill>
        <p:spPr bwMode="auto">
          <a:xfrm>
            <a:off x="395288" y="1052513"/>
            <a:ext cx="2978150" cy="1985962"/>
          </a:xfrm>
          <a:prstGeom prst="rect">
            <a:avLst/>
          </a:prstGeom>
          <a:noFill/>
          <a:ln w="9525">
            <a:noFill/>
            <a:miter lim="800000"/>
            <a:headEnd/>
            <a:tailEnd/>
          </a:ln>
        </p:spPr>
      </p:pic>
      <p:pic>
        <p:nvPicPr>
          <p:cNvPr id="20485" name="Рисунок 5" descr="C:\Users\Kulumbetova_AB\Desktop\Фото\фото для буклета\Совм рук-во, Осакве.3.jpg"/>
          <p:cNvPicPr>
            <a:picLocks noChangeAspect="1" noChangeArrowheads="1"/>
          </p:cNvPicPr>
          <p:nvPr/>
        </p:nvPicPr>
        <p:blipFill>
          <a:blip r:embed="rId4" cstate="print"/>
          <a:srcRect/>
          <a:stretch>
            <a:fillRect/>
          </a:stretch>
        </p:blipFill>
        <p:spPr bwMode="auto">
          <a:xfrm>
            <a:off x="5724525" y="4005263"/>
            <a:ext cx="2879725" cy="1944687"/>
          </a:xfrm>
          <a:prstGeom prst="rect">
            <a:avLst/>
          </a:prstGeom>
          <a:noFill/>
          <a:ln w="9525">
            <a:noFill/>
            <a:miter lim="800000"/>
            <a:headEnd/>
            <a:tailEnd/>
          </a:ln>
        </p:spPr>
      </p:pic>
      <p:sp>
        <p:nvSpPr>
          <p:cNvPr id="7" name="Прямоугольник 6"/>
          <p:cNvSpPr/>
          <p:nvPr/>
        </p:nvSpPr>
        <p:spPr>
          <a:xfrm>
            <a:off x="3786188" y="1071563"/>
            <a:ext cx="4572000" cy="1465262"/>
          </a:xfrm>
          <a:prstGeom prst="rect">
            <a:avLst/>
          </a:prstGeom>
        </p:spPr>
        <p:txBody>
          <a:bodyPr>
            <a:spAutoFit/>
          </a:bodyPr>
          <a:lstStyle/>
          <a:p>
            <a:pPr algn="just"/>
            <a:r>
              <a:rPr lang="en-US"/>
              <a:t>ENU has more than 150 active agreements with the universities, research centers and other educational and research institutions of the EU, the USA, Oceania, Asia, Africa and CIS. </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7" descr="C:\Users\Kulumbetova_AB\Desktop\Фото\фото для буклета\IMG_4359.JPG"/>
          <p:cNvPicPr>
            <a:picLocks noChangeAspect="1" noChangeArrowheads="1"/>
          </p:cNvPicPr>
          <p:nvPr/>
        </p:nvPicPr>
        <p:blipFill>
          <a:blip r:embed="rId3" cstate="print"/>
          <a:srcRect/>
          <a:stretch>
            <a:fillRect/>
          </a:stretch>
        </p:blipFill>
        <p:spPr bwMode="auto">
          <a:xfrm>
            <a:off x="1928813" y="4857750"/>
            <a:ext cx="2357437" cy="1714500"/>
          </a:xfrm>
          <a:prstGeom prst="rect">
            <a:avLst/>
          </a:prstGeom>
          <a:noFill/>
          <a:ln w="9525">
            <a:noFill/>
            <a:miter lim="800000"/>
            <a:headEnd/>
            <a:tailEnd/>
          </a:ln>
        </p:spPr>
      </p:pic>
      <p:sp>
        <p:nvSpPr>
          <p:cNvPr id="21506" name="Содержимое 2"/>
          <p:cNvSpPr>
            <a:spLocks noGrp="1"/>
          </p:cNvSpPr>
          <p:nvPr>
            <p:ph sz="quarter" idx="13"/>
          </p:nvPr>
        </p:nvSpPr>
        <p:spPr>
          <a:xfrm>
            <a:off x="323850" y="981075"/>
            <a:ext cx="5072063" cy="1857375"/>
          </a:xfrm>
        </p:spPr>
        <p:txBody>
          <a:bodyPr/>
          <a:lstStyle/>
          <a:p>
            <a:pPr algn="just" eaLnBrk="1" hangingPunct="1">
              <a:buFont typeface="Georgia" pitchFamily="18" charset="0"/>
              <a:buNone/>
            </a:pPr>
            <a:r>
              <a:rPr lang="ru-RU" sz="1200" smtClean="0"/>
              <a:t>	</a:t>
            </a:r>
            <a:r>
              <a:rPr lang="en-US" sz="2400" b="1" smtClean="0"/>
              <a:t>Heads of states, prominent politicians and international figures attend ENU to deliver their lectures.</a:t>
            </a:r>
            <a:endParaRPr lang="ru-RU" sz="2400" b="1" smtClean="0"/>
          </a:p>
        </p:txBody>
      </p:sp>
      <p:sp>
        <p:nvSpPr>
          <p:cNvPr id="4" name="Прямоугольник 3"/>
          <p:cNvSpPr/>
          <p:nvPr/>
        </p:nvSpPr>
        <p:spPr>
          <a:xfrm>
            <a:off x="785813" y="285750"/>
            <a:ext cx="8072437" cy="366713"/>
          </a:xfrm>
          <a:prstGeom prst="rect">
            <a:avLst/>
          </a:prstGeom>
        </p:spPr>
        <p:txBody>
          <a:bodyPr>
            <a:spAutoFit/>
          </a:bodyPr>
          <a:lstStyle/>
          <a:p>
            <a:pPr marL="44450" indent="457200" algn="ctr">
              <a:spcBef>
                <a:spcPct val="20000"/>
              </a:spcBef>
              <a:spcAft>
                <a:spcPts val="300"/>
              </a:spcAft>
              <a:buClr>
                <a:srgbClr val="C3260C"/>
              </a:buClr>
              <a:buSzPct val="130000"/>
            </a:pPr>
            <a:r>
              <a:rPr lang="en-US" b="1">
                <a:solidFill>
                  <a:srgbClr val="31489F"/>
                </a:solidFill>
              </a:rPr>
              <a:t>L.N. GUMILYOV EURASIAN NATIONAL UNIVERSITY</a:t>
            </a:r>
            <a:endParaRPr lang="ru-RU" b="1">
              <a:solidFill>
                <a:srgbClr val="31489F"/>
              </a:solidFill>
            </a:endParaRPr>
          </a:p>
        </p:txBody>
      </p:sp>
      <p:pic>
        <p:nvPicPr>
          <p:cNvPr id="21508" name="Рисунок 4" descr="C:\Users\Kulumbetova_AB\Desktop\Фото\IMG_6304.JPG"/>
          <p:cNvPicPr>
            <a:picLocks noChangeAspect="1" noChangeArrowheads="1"/>
          </p:cNvPicPr>
          <p:nvPr/>
        </p:nvPicPr>
        <p:blipFill>
          <a:blip r:embed="rId4" cstate="print"/>
          <a:srcRect/>
          <a:stretch>
            <a:fillRect/>
          </a:stretch>
        </p:blipFill>
        <p:spPr bwMode="auto">
          <a:xfrm>
            <a:off x="5715000" y="1071563"/>
            <a:ext cx="3111500" cy="2500312"/>
          </a:xfrm>
          <a:prstGeom prst="rect">
            <a:avLst/>
          </a:prstGeom>
          <a:noFill/>
          <a:ln w="9525">
            <a:noFill/>
            <a:miter lim="800000"/>
            <a:headEnd/>
            <a:tailEnd/>
          </a:ln>
        </p:spPr>
      </p:pic>
      <p:sp>
        <p:nvSpPr>
          <p:cNvPr id="6" name="Прямоугольник 5"/>
          <p:cNvSpPr/>
          <p:nvPr/>
        </p:nvSpPr>
        <p:spPr>
          <a:xfrm>
            <a:off x="4357688" y="3929063"/>
            <a:ext cx="4572000" cy="2014537"/>
          </a:xfrm>
          <a:prstGeom prst="rect">
            <a:avLst/>
          </a:prstGeom>
        </p:spPr>
        <p:txBody>
          <a:bodyPr>
            <a:spAutoFit/>
          </a:bodyPr>
          <a:lstStyle/>
          <a:p>
            <a:pPr algn="just"/>
            <a:r>
              <a:rPr lang="ru-RU">
                <a:solidFill>
                  <a:srgbClr val="262626"/>
                </a:solidFill>
                <a:latin typeface="Trebuchet MS" pitchFamily="34" charset="0"/>
              </a:rPr>
              <a:t>In 2011, Nobel Prize winners - Robert Aumann (Nobel Prize in Economics, 2005), Roger Kornberg (Nobel Prize in Chemistry, 2006), John Nash (Nobel Prize in Economics, 1994) and James Mirrlees (Nobel Prize in Economics, 1996) read lectures for the students of ENU.</a:t>
            </a:r>
          </a:p>
        </p:txBody>
      </p:sp>
      <p:pic>
        <p:nvPicPr>
          <p:cNvPr id="21510" name="Рисунок 6" descr="C:\Users\Kulumbetova_AB\Desktop\Фото\фото для буклета\_MG_4965.JPG"/>
          <p:cNvPicPr>
            <a:picLocks noChangeAspect="1" noChangeArrowheads="1"/>
          </p:cNvPicPr>
          <p:nvPr/>
        </p:nvPicPr>
        <p:blipFill>
          <a:blip r:embed="rId5" cstate="print"/>
          <a:srcRect/>
          <a:stretch>
            <a:fillRect/>
          </a:stretch>
        </p:blipFill>
        <p:spPr bwMode="auto">
          <a:xfrm>
            <a:off x="285750" y="3143250"/>
            <a:ext cx="2214563"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43000" y="285750"/>
            <a:ext cx="6929438" cy="366713"/>
          </a:xfrm>
          <a:prstGeom prst="rect">
            <a:avLst/>
          </a:prstGeom>
        </p:spPr>
        <p:txBody>
          <a:bodyPr>
            <a:spAutoFit/>
          </a:bodyPr>
          <a:lstStyle/>
          <a:p>
            <a:pPr marL="44450" indent="457200" algn="ctr">
              <a:spcBef>
                <a:spcPct val="20000"/>
              </a:spcBef>
              <a:spcAft>
                <a:spcPts val="300"/>
              </a:spcAft>
              <a:buClr>
                <a:srgbClr val="C3260C"/>
              </a:buClr>
              <a:buSzPct val="130000"/>
            </a:pPr>
            <a:r>
              <a:rPr lang="en-US" b="1">
                <a:solidFill>
                  <a:srgbClr val="31489F"/>
                </a:solidFill>
              </a:rPr>
              <a:t>L.N. GUMILYOV EURASIAN NATIONAL UNIVERSITY</a:t>
            </a:r>
            <a:endParaRPr lang="ru-RU" b="1">
              <a:solidFill>
                <a:srgbClr val="31489F"/>
              </a:solidFill>
            </a:endParaRPr>
          </a:p>
        </p:txBody>
      </p:sp>
      <p:pic>
        <p:nvPicPr>
          <p:cNvPr id="22530" name="Рисунок 5" descr="C:\Users\Kulumbetova_AB\Desktop\Фото\фото для буклета\_MG_3997.JPG"/>
          <p:cNvPicPr>
            <a:picLocks noChangeAspect="1" noChangeArrowheads="1"/>
          </p:cNvPicPr>
          <p:nvPr/>
        </p:nvPicPr>
        <p:blipFill>
          <a:blip r:embed="rId3" cstate="print"/>
          <a:srcRect/>
          <a:stretch>
            <a:fillRect/>
          </a:stretch>
        </p:blipFill>
        <p:spPr bwMode="auto">
          <a:xfrm>
            <a:off x="500063" y="1000125"/>
            <a:ext cx="3857625" cy="2571750"/>
          </a:xfrm>
          <a:prstGeom prst="rect">
            <a:avLst/>
          </a:prstGeom>
          <a:noFill/>
          <a:ln w="9525">
            <a:noFill/>
            <a:miter lim="800000"/>
            <a:headEnd/>
            <a:tailEnd/>
          </a:ln>
        </p:spPr>
      </p:pic>
      <p:sp>
        <p:nvSpPr>
          <p:cNvPr id="22531" name="Прямоугольник 6"/>
          <p:cNvSpPr>
            <a:spLocks noChangeArrowheads="1"/>
          </p:cNvSpPr>
          <p:nvPr/>
        </p:nvSpPr>
        <p:spPr bwMode="auto">
          <a:xfrm>
            <a:off x="4714875" y="1071563"/>
            <a:ext cx="4000500" cy="5035550"/>
          </a:xfrm>
          <a:prstGeom prst="rect">
            <a:avLst/>
          </a:prstGeom>
          <a:noFill/>
          <a:ln w="9525">
            <a:noFill/>
            <a:miter lim="800000"/>
            <a:headEnd/>
            <a:tailEnd/>
          </a:ln>
        </p:spPr>
        <p:txBody>
          <a:bodyPr>
            <a:spAutoFit/>
          </a:bodyPr>
          <a:lstStyle/>
          <a:p>
            <a:pPr algn="just"/>
            <a:r>
              <a:rPr lang="en-US"/>
              <a:t>One of the important criteria for the quality assurance and attractiveness of the university is the international accreditation of study programs. September 29, 2009 ENU obtained institutional accreditation of the Hashemite Kingdom of Jordan in the field of higher education. In the 2010-2011 academic year, the RAEE Accreditation Centre (Russia) accreditation certificates of 6 technical study programs (Bachelor’s and Master’s) were received for a period till 2016. July 12, 2012 10 study programs in social and humanitarian sciences were certified in the international accreditation agency ACQUIN (Germany). </a:t>
            </a:r>
            <a:endParaRPr lang="ru-RU"/>
          </a:p>
        </p:txBody>
      </p:sp>
      <p:pic>
        <p:nvPicPr>
          <p:cNvPr id="22532" name="Picture 2"/>
          <p:cNvPicPr>
            <a:picLocks noChangeAspect="1" noChangeArrowheads="1"/>
          </p:cNvPicPr>
          <p:nvPr/>
        </p:nvPicPr>
        <p:blipFill>
          <a:blip r:embed="rId4" cstate="print"/>
          <a:srcRect/>
          <a:stretch>
            <a:fillRect/>
          </a:stretch>
        </p:blipFill>
        <p:spPr bwMode="auto">
          <a:xfrm>
            <a:off x="1071563" y="4500563"/>
            <a:ext cx="2689225"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3000" y="285750"/>
            <a:ext cx="6929438" cy="366713"/>
          </a:xfrm>
          <a:prstGeom prst="rect">
            <a:avLst/>
          </a:prstGeom>
        </p:spPr>
        <p:txBody>
          <a:bodyPr>
            <a:spAutoFit/>
          </a:bodyPr>
          <a:lstStyle/>
          <a:p>
            <a:pPr marL="44450" indent="457200" algn="ctr">
              <a:spcBef>
                <a:spcPct val="20000"/>
              </a:spcBef>
              <a:spcAft>
                <a:spcPts val="300"/>
              </a:spcAft>
              <a:buClr>
                <a:srgbClr val="C3260C"/>
              </a:buClr>
              <a:buSzPct val="130000"/>
            </a:pPr>
            <a:r>
              <a:rPr lang="en-US" b="1">
                <a:solidFill>
                  <a:srgbClr val="31489F"/>
                </a:solidFill>
              </a:rPr>
              <a:t>L.N. GUMILYOV EURASIAN NATIONAL UNIVERSITY</a:t>
            </a:r>
            <a:endParaRPr lang="ru-RU" b="1">
              <a:solidFill>
                <a:srgbClr val="31489F"/>
              </a:solidFill>
            </a:endParaRPr>
          </a:p>
        </p:txBody>
      </p:sp>
      <p:pic>
        <p:nvPicPr>
          <p:cNvPr id="23555" name="Рисунок 4"/>
          <p:cNvPicPr>
            <a:picLocks noChangeAspect="1" noChangeArrowheads="1"/>
          </p:cNvPicPr>
          <p:nvPr/>
        </p:nvPicPr>
        <p:blipFill>
          <a:blip r:embed="rId3" cstate="print"/>
          <a:srcRect/>
          <a:stretch>
            <a:fillRect/>
          </a:stretch>
        </p:blipFill>
        <p:spPr bwMode="auto">
          <a:xfrm>
            <a:off x="1643063" y="785813"/>
            <a:ext cx="5867400" cy="1552575"/>
          </a:xfrm>
          <a:prstGeom prst="rect">
            <a:avLst/>
          </a:prstGeom>
          <a:noFill/>
          <a:ln w="9525">
            <a:noFill/>
            <a:miter lim="800000"/>
            <a:headEnd/>
            <a:tailEnd/>
          </a:ln>
        </p:spPr>
      </p:pic>
      <p:sp>
        <p:nvSpPr>
          <p:cNvPr id="16388" name="Содержимое 2"/>
          <p:cNvSpPr>
            <a:spLocks noGrp="1"/>
          </p:cNvSpPr>
          <p:nvPr>
            <p:ph sz="quarter" idx="13"/>
          </p:nvPr>
        </p:nvSpPr>
        <p:spPr>
          <a:xfrm>
            <a:off x="1357313" y="2428875"/>
            <a:ext cx="6400800" cy="1714500"/>
          </a:xfrm>
        </p:spPr>
        <p:txBody>
          <a:bodyPr/>
          <a:lstStyle/>
          <a:p>
            <a:pPr algn="just" eaLnBrk="1" hangingPunct="1">
              <a:buFont typeface="Georgia" pitchFamily="18" charset="0"/>
              <a:buNone/>
            </a:pPr>
            <a:r>
              <a:rPr lang="ru-RU" sz="1400" smtClean="0"/>
              <a:t>	</a:t>
            </a:r>
            <a:r>
              <a:rPr lang="en-US" sz="1700" b="1" smtClean="0">
                <a:solidFill>
                  <a:srgbClr val="262626"/>
                </a:solidFill>
              </a:rPr>
              <a:t>Eurasian National University attaches great importance to the national-cultural, spiritual, moral, aesthetic, patriotic education of students, which means it is not only educational, scientific, but a cultural center. Teaching and education is a unified process aimed at forming highly educated, erudite and creative professionals.</a:t>
            </a:r>
            <a:endParaRPr lang="ru-RU" sz="1700" b="1" smtClean="0">
              <a:solidFill>
                <a:srgbClr val="262626"/>
              </a:solidFill>
            </a:endParaRPr>
          </a:p>
        </p:txBody>
      </p:sp>
      <p:pic>
        <p:nvPicPr>
          <p:cNvPr id="23557" name="Рисунок 6" descr="C:\Users\Kulumbetova_AB\Desktop\Фото\фото для буклета\Новая папка\IMG_3639.JPG"/>
          <p:cNvPicPr>
            <a:picLocks noChangeAspect="1" noChangeArrowheads="1"/>
          </p:cNvPicPr>
          <p:nvPr/>
        </p:nvPicPr>
        <p:blipFill>
          <a:blip r:embed="rId4" cstate="print"/>
          <a:srcRect/>
          <a:stretch>
            <a:fillRect/>
          </a:stretch>
        </p:blipFill>
        <p:spPr bwMode="auto">
          <a:xfrm>
            <a:off x="785813" y="4286250"/>
            <a:ext cx="3000375" cy="1928813"/>
          </a:xfrm>
          <a:prstGeom prst="rect">
            <a:avLst/>
          </a:prstGeom>
          <a:noFill/>
          <a:ln w="9525">
            <a:noFill/>
            <a:miter lim="800000"/>
            <a:headEnd/>
            <a:tailEnd/>
          </a:ln>
        </p:spPr>
      </p:pic>
      <p:pic>
        <p:nvPicPr>
          <p:cNvPr id="23558" name="Рисунок 7" descr="C:\Users\Kulumbetova_AB\Desktop\Фото\фото для буклета\IMG_0032.JPG"/>
          <p:cNvPicPr>
            <a:picLocks noChangeAspect="1" noChangeArrowheads="1"/>
          </p:cNvPicPr>
          <p:nvPr/>
        </p:nvPicPr>
        <p:blipFill>
          <a:blip r:embed="rId5" cstate="print"/>
          <a:srcRect/>
          <a:stretch>
            <a:fillRect/>
          </a:stretch>
        </p:blipFill>
        <p:spPr bwMode="auto">
          <a:xfrm>
            <a:off x="5214938" y="4357688"/>
            <a:ext cx="3127375"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4061</TotalTime>
  <Words>493</Words>
  <Application>Microsoft Office PowerPoint</Application>
  <PresentationFormat>Presentazione su schermo (4:3)</PresentationFormat>
  <Paragraphs>34</Paragraphs>
  <Slides>10</Slides>
  <Notes>6</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Воздушный поток</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Assel B. Kulumbetova</dc:creator>
  <cp:lastModifiedBy>unige</cp:lastModifiedBy>
  <cp:revision>162</cp:revision>
  <dcterms:created xsi:type="dcterms:W3CDTF">2011-10-25T08:38:43Z</dcterms:created>
  <dcterms:modified xsi:type="dcterms:W3CDTF">2012-10-30T10:27:38Z</dcterms:modified>
</cp:coreProperties>
</file>