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5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10233025" cy="71008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3D7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7" autoAdjust="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311" cy="355044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796346" y="0"/>
            <a:ext cx="4434311" cy="355044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F241AAA-D3E3-48D7-A638-64BE809F7356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744612"/>
            <a:ext cx="4434311" cy="355044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796346" y="6744612"/>
            <a:ext cx="4434311" cy="355044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4008EA4-BE7B-4CB0-B294-944CB26C2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37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311" cy="355044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796346" y="0"/>
            <a:ext cx="4434311" cy="355044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7626E1D-E19B-4AB8-BBA9-B56E6FFB3CA2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0100" y="531813"/>
            <a:ext cx="3552825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23303" y="3372922"/>
            <a:ext cx="8186420" cy="3195400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744612"/>
            <a:ext cx="4434311" cy="355044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796346" y="6744612"/>
            <a:ext cx="4434311" cy="355044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7C949DA-863D-45F5-8E1B-C597AA489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9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949DA-863D-45F5-8E1B-C597AA489C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949DA-863D-45F5-8E1B-C597AA489C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44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949DA-863D-45F5-8E1B-C597AA489C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48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949DA-863D-45F5-8E1B-C597AA489C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1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Серебристая дымка\Serebristaya_Dym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836713"/>
            <a:ext cx="5396136" cy="13681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2852936"/>
            <a:ext cx="5392688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98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28799"/>
            <a:ext cx="7221488" cy="51113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68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Серебристая дымка\Serebristaya_Dymka_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763713" y="260350"/>
            <a:ext cx="72215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763713" y="1628775"/>
            <a:ext cx="72215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-19050" y="6602413"/>
            <a:ext cx="1319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>
                <a:solidFill>
                  <a:srgbClr val="7F7F7F"/>
                </a:solidFill>
              </a:rPr>
              <a:t>ProPowerPoint.Ru</a:t>
            </a:r>
            <a:endParaRPr lang="ru-RU" altLang="en-US" sz="120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979713" y="836613"/>
            <a:ext cx="7051576" cy="13684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Стратегическое влияние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результатов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проекта 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DOQUP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национальном уровне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938" y="3644900"/>
            <a:ext cx="5392737" cy="863600"/>
          </a:xfrm>
        </p:spPr>
        <p:txBody>
          <a:bodyPr>
            <a:normAutofit fontScale="92500" lnSpcReduction="20000"/>
          </a:bodyPr>
          <a:lstStyle/>
          <a:p>
            <a:pPr algn="r">
              <a:spcBef>
                <a:spcPts val="0"/>
              </a:spcBef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Н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ациональный координатор </a:t>
            </a:r>
          </a:p>
          <a:p>
            <a:pPr algn="r">
              <a:spcBef>
                <a:spcPts val="0"/>
              </a:spcBef>
            </a:pP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</a:rPr>
              <a:t>DOQUP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по Кыргызстану</a:t>
            </a:r>
          </a:p>
          <a:p>
            <a:pPr algn="r">
              <a:spcBef>
                <a:spcPts val="0"/>
              </a:spcBef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Чинара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Адамкулова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196752"/>
            <a:ext cx="676875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Стандарт 1 – Потребности и Цели</a:t>
            </a:r>
          </a:p>
          <a:p>
            <a:pPr lvl="1"/>
            <a:r>
              <a:rPr lang="ru-RU" sz="1600" b="1" dirty="0" smtClean="0"/>
              <a:t>1.1 Образовательные потребности рынка труда</a:t>
            </a:r>
          </a:p>
          <a:p>
            <a:pPr lvl="1"/>
            <a:r>
              <a:rPr lang="ru-RU" sz="1600" b="1" dirty="0" smtClean="0"/>
              <a:t>1.2 Образовательные цели</a:t>
            </a:r>
          </a:p>
          <a:p>
            <a:pPr lvl="1"/>
            <a:r>
              <a:rPr lang="ru-RU" sz="1600" b="1" dirty="0" smtClean="0"/>
              <a:t>1.3 Результаты обучения</a:t>
            </a:r>
          </a:p>
          <a:p>
            <a:r>
              <a:rPr lang="ru-RU" sz="2000" b="1" dirty="0" smtClean="0"/>
              <a:t>Стандарт 2. Учебный процесс</a:t>
            </a:r>
          </a:p>
          <a:p>
            <a:pPr lvl="1"/>
            <a:r>
              <a:rPr lang="ru-RU" sz="1600" b="1" dirty="0" smtClean="0"/>
              <a:t>2.1 Требования к абитуриентам</a:t>
            </a:r>
          </a:p>
          <a:p>
            <a:pPr lvl="1"/>
            <a:r>
              <a:rPr lang="ru-RU" sz="1600" b="1" dirty="0" smtClean="0"/>
              <a:t>2.2 Дизайн и планирование учебного процесса</a:t>
            </a:r>
          </a:p>
          <a:p>
            <a:pPr lvl="1"/>
            <a:r>
              <a:rPr lang="ru-RU" sz="1600" b="1" dirty="0" smtClean="0"/>
              <a:t>2.3 Реализация учебного процесса</a:t>
            </a:r>
            <a:endParaRPr lang="en-US" sz="1600" dirty="0" smtClean="0"/>
          </a:p>
          <a:p>
            <a:r>
              <a:rPr lang="ru-RU" sz="2000" b="1" dirty="0" smtClean="0"/>
              <a:t>Стандарт 3. Ресурсы </a:t>
            </a:r>
          </a:p>
          <a:p>
            <a:pPr lvl="1"/>
            <a:r>
              <a:rPr lang="ru-RU" sz="1600" b="1" dirty="0" smtClean="0"/>
              <a:t>3.1 </a:t>
            </a:r>
            <a:r>
              <a:rPr lang="ru-RU" sz="1600" b="1" dirty="0">
                <a:latin typeface="+mn-lt"/>
              </a:rPr>
              <a:t>Профессорско-преподавательский</a:t>
            </a:r>
            <a:r>
              <a:rPr lang="ru-RU" sz="1600" b="1" dirty="0" smtClean="0"/>
              <a:t> состав</a:t>
            </a:r>
          </a:p>
          <a:p>
            <a:pPr lvl="1"/>
            <a:r>
              <a:rPr lang="en-GB" sz="1600" b="1" dirty="0" smtClean="0"/>
              <a:t>3.2 </a:t>
            </a:r>
            <a:r>
              <a:rPr lang="ru-RU" sz="1600" b="1" dirty="0" smtClean="0"/>
              <a:t>Оборудование </a:t>
            </a:r>
          </a:p>
          <a:p>
            <a:pPr lvl="1"/>
            <a:r>
              <a:rPr lang="ru-RU" sz="1600" b="1" dirty="0" smtClean="0"/>
              <a:t>3.3 Финансовые ресурсы</a:t>
            </a:r>
            <a:r>
              <a:rPr lang="ru-RU" sz="1600" i="1" dirty="0" smtClean="0"/>
              <a:t> </a:t>
            </a:r>
          </a:p>
          <a:p>
            <a:pPr lvl="1"/>
            <a:r>
              <a:rPr lang="ru-RU" sz="1600" b="1" dirty="0" smtClean="0"/>
              <a:t>3.4 Услуги, предоставляемые студентам</a:t>
            </a:r>
          </a:p>
          <a:p>
            <a:pPr lvl="1"/>
            <a:r>
              <a:rPr lang="en-GB" sz="1600" b="1" dirty="0" smtClean="0"/>
              <a:t>3.5 </a:t>
            </a:r>
            <a:r>
              <a:rPr lang="ru-RU" sz="1600" b="1" dirty="0" smtClean="0"/>
              <a:t>Партнерство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778098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3200" b="1" dirty="0">
                <a:latin typeface="+mn-lt"/>
                <a:ea typeface="+mn-ea"/>
                <a:cs typeface="+mn-cs"/>
              </a:rPr>
              <a:t>Стандарты модели </a:t>
            </a:r>
            <a:r>
              <a:rPr lang="en-US" sz="3200" b="1" dirty="0" err="1">
                <a:latin typeface="+mn-lt"/>
                <a:ea typeface="+mn-ea"/>
                <a:cs typeface="+mn-cs"/>
              </a:rPr>
              <a:t>DoQuP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429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691680" y="1340768"/>
            <a:ext cx="6995120" cy="5328592"/>
          </a:xfrm>
        </p:spPr>
        <p:txBody>
          <a:bodyPr/>
          <a:lstStyle/>
          <a:p>
            <a:r>
              <a:rPr lang="ru-RU" b="1" dirty="0" smtClean="0"/>
              <a:t>Стандарт 4. Мониторинг и результаты</a:t>
            </a:r>
          </a:p>
          <a:p>
            <a:pPr marL="457200" lvl="1" indent="0">
              <a:buNone/>
            </a:pPr>
            <a:r>
              <a:rPr lang="ru-RU" sz="1600" b="1" dirty="0"/>
              <a:t>4.1 Поступление </a:t>
            </a:r>
            <a:r>
              <a:rPr lang="ru-RU" sz="1600" b="1" dirty="0" smtClean="0"/>
              <a:t>студентов</a:t>
            </a:r>
          </a:p>
          <a:p>
            <a:pPr marL="457200" lvl="1" indent="0">
              <a:buNone/>
            </a:pPr>
            <a:r>
              <a:rPr lang="ru-RU" sz="1600" b="1" dirty="0"/>
              <a:t>4.2 Обучение </a:t>
            </a:r>
            <a:r>
              <a:rPr lang="ru-RU" sz="1600" b="1" dirty="0" smtClean="0"/>
              <a:t>студентов</a:t>
            </a:r>
          </a:p>
          <a:p>
            <a:pPr marL="457200" lvl="1" indent="0">
              <a:buNone/>
            </a:pPr>
            <a:r>
              <a:rPr lang="ru-RU" sz="1600" b="1" dirty="0"/>
              <a:t>4.3 Прогресс обучения </a:t>
            </a:r>
            <a:r>
              <a:rPr lang="ru-RU" sz="1600" b="1" dirty="0" smtClean="0"/>
              <a:t>студентов</a:t>
            </a:r>
          </a:p>
          <a:p>
            <a:pPr marL="457200" lvl="1" indent="0">
              <a:buNone/>
            </a:pPr>
            <a:r>
              <a:rPr lang="ru-RU" sz="1600" b="1" dirty="0"/>
              <a:t>4.4 Мнения студентов относительно образовательного </a:t>
            </a:r>
            <a:r>
              <a:rPr lang="ru-RU" sz="1600" b="1" dirty="0" smtClean="0"/>
              <a:t>процесса</a:t>
            </a:r>
          </a:p>
          <a:p>
            <a:pPr marL="457200" lvl="1" indent="0">
              <a:buNone/>
            </a:pPr>
            <a:r>
              <a:rPr lang="ru-RU" sz="1600" b="1" dirty="0"/>
              <a:t>4.5 Востребованность выпускников</a:t>
            </a:r>
            <a:endParaRPr lang="ru-RU" sz="1600" b="1" dirty="0" smtClean="0"/>
          </a:p>
          <a:p>
            <a:endParaRPr lang="en-US" sz="1400" dirty="0" smtClean="0"/>
          </a:p>
          <a:p>
            <a:r>
              <a:rPr lang="ru-RU" b="1" dirty="0" smtClean="0"/>
              <a:t>Стандарт 5. Система управления качеством</a:t>
            </a:r>
          </a:p>
          <a:p>
            <a:pPr marL="400050" lvl="1" indent="0">
              <a:buNone/>
            </a:pPr>
            <a:r>
              <a:rPr lang="ru-RU" sz="1600" b="1" dirty="0"/>
              <a:t>5.1 Внутренняя система обеспечения качества и организационная </a:t>
            </a:r>
            <a:r>
              <a:rPr lang="ru-RU" sz="1600" b="1" dirty="0" smtClean="0"/>
              <a:t>структура</a:t>
            </a:r>
          </a:p>
          <a:p>
            <a:pPr marL="400050" lvl="1" indent="0">
              <a:buNone/>
            </a:pPr>
            <a:r>
              <a:rPr lang="ru-RU" sz="1600" b="1" dirty="0"/>
              <a:t>5.2 Система управления </a:t>
            </a:r>
            <a:r>
              <a:rPr lang="ru-RU" sz="1600" b="1" dirty="0" smtClean="0"/>
              <a:t>ОП</a:t>
            </a:r>
          </a:p>
          <a:p>
            <a:pPr marL="400050" lvl="1" indent="0">
              <a:buNone/>
            </a:pPr>
            <a:r>
              <a:rPr lang="ru-RU" sz="1600" b="1" dirty="0"/>
              <a:t>5.3 Пересмотр и </a:t>
            </a:r>
            <a:r>
              <a:rPr lang="ru-RU" sz="1600" b="1" dirty="0" smtClean="0"/>
              <a:t>улучшение</a:t>
            </a:r>
          </a:p>
          <a:p>
            <a:pPr marL="400050" lvl="1" indent="0">
              <a:buNone/>
            </a:pPr>
            <a:r>
              <a:rPr lang="ru-RU" sz="1600" b="1" dirty="0"/>
              <a:t>5.4 Распространение информации</a:t>
            </a:r>
            <a:endParaRPr lang="ru-RU" sz="1600" b="1" dirty="0" smtClean="0"/>
          </a:p>
          <a:p>
            <a:endParaRPr lang="en-US" sz="1400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3200" b="1" dirty="0">
                <a:latin typeface="+mn-lt"/>
                <a:ea typeface="+mn-ea"/>
                <a:cs typeface="+mn-cs"/>
              </a:rPr>
              <a:t>Стандарты модели </a:t>
            </a:r>
            <a:r>
              <a:rPr lang="en-US" sz="3200" b="1" dirty="0" err="1">
                <a:latin typeface="+mn-lt"/>
                <a:ea typeface="+mn-ea"/>
                <a:cs typeface="+mn-cs"/>
              </a:rPr>
              <a:t>DoQuP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977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38138"/>
          </a:xfrm>
        </p:spPr>
        <p:txBody>
          <a:bodyPr>
            <a:noAutofit/>
          </a:bodyPr>
          <a:lstStyle/>
          <a:p>
            <a:r>
              <a:rPr lang="ru-RU" sz="2400" b="1" u="sng" dirty="0"/>
              <a:t>Руководство по процедуре для проведения внешней оценки на основе стандартов </a:t>
            </a:r>
            <a:r>
              <a:rPr lang="en-US" sz="2400" b="1" u="sng" dirty="0" err="1" smtClean="0"/>
              <a:t>DoQuP</a:t>
            </a:r>
            <a:endParaRPr lang="en-US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772816"/>
            <a:ext cx="70567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  <a:endParaRPr lang="en-US" sz="2000" dirty="0"/>
          </a:p>
          <a:p>
            <a:r>
              <a:rPr lang="ru-RU" sz="2000" dirty="0"/>
              <a:t>В Руководстве по процедуре по проведению внешней оценки ОП приведена пошаговая инструкция по оценке ОП (в основе которой лежит пересмотр и последующая внешняя оценка) которой необходимо придерживаться. </a:t>
            </a:r>
            <a:endParaRPr lang="en-US" sz="2000" dirty="0"/>
          </a:p>
          <a:p>
            <a:r>
              <a:rPr lang="ru-RU" sz="2000" dirty="0"/>
              <a:t> </a:t>
            </a:r>
            <a:endParaRPr lang="en-US" sz="2000" dirty="0"/>
          </a:p>
          <a:p>
            <a:r>
              <a:rPr lang="ru-RU" sz="2000" dirty="0"/>
              <a:t>1 </a:t>
            </a:r>
            <a:r>
              <a:rPr lang="ru-RU" sz="2000" u="sng" dirty="0"/>
              <a:t>Заявление от Высшего Учебного Заведения</a:t>
            </a:r>
            <a:r>
              <a:rPr lang="ru-RU" sz="2000" dirty="0"/>
              <a:t> </a:t>
            </a:r>
            <a:endParaRPr lang="en-US" sz="2000" dirty="0"/>
          </a:p>
          <a:p>
            <a:r>
              <a:rPr lang="ru-RU" sz="2000" dirty="0" smtClean="0"/>
              <a:t>2 </a:t>
            </a:r>
            <a:r>
              <a:rPr lang="ru-RU" sz="2000" u="sng" dirty="0"/>
              <a:t>Состав </a:t>
            </a:r>
            <a:r>
              <a:rPr lang="ru-RU" sz="2000" u="sng" dirty="0" err="1"/>
              <a:t>аккредитационной</a:t>
            </a:r>
            <a:r>
              <a:rPr lang="ru-RU" sz="2000" u="sng" dirty="0"/>
              <a:t> комиссии</a:t>
            </a:r>
            <a:endParaRPr lang="en-US" sz="2000" dirty="0"/>
          </a:p>
          <a:p>
            <a:r>
              <a:rPr lang="ru-RU" sz="2000" dirty="0" smtClean="0"/>
              <a:t>3 </a:t>
            </a:r>
            <a:r>
              <a:rPr lang="ru-RU" sz="2000" u="sng" dirty="0"/>
              <a:t>Продолжительность процесса аккредитации </a:t>
            </a:r>
            <a:endParaRPr lang="en-US" sz="2000" dirty="0"/>
          </a:p>
          <a:p>
            <a:r>
              <a:rPr lang="ru-RU" sz="2000" dirty="0" smtClean="0"/>
              <a:t>4 </a:t>
            </a:r>
            <a:r>
              <a:rPr lang="ru-RU" sz="2000" u="sng" dirty="0"/>
              <a:t>Структура </a:t>
            </a:r>
            <a:r>
              <a:rPr lang="ru-RU" sz="2000" u="sng" dirty="0" err="1"/>
              <a:t>аккредитационных</a:t>
            </a:r>
            <a:r>
              <a:rPr lang="ru-RU" sz="2000" u="sng" dirty="0"/>
              <a:t> визитов</a:t>
            </a:r>
            <a:endParaRPr lang="en-US" sz="2000" dirty="0"/>
          </a:p>
          <a:p>
            <a:r>
              <a:rPr lang="ru-RU" sz="2000" dirty="0" smtClean="0"/>
              <a:t>5 </a:t>
            </a:r>
            <a:r>
              <a:rPr lang="ru-RU" sz="2000" u="sng" dirty="0"/>
              <a:t>Оценка Требований по качеству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566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1268760"/>
            <a:ext cx="708313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Проведение тренингов для внедрения системы </a:t>
            </a:r>
            <a:r>
              <a:rPr lang="en-US" dirty="0" err="1" smtClean="0"/>
              <a:t>DoQuP</a:t>
            </a:r>
            <a:r>
              <a:rPr lang="ru-RU" dirty="0" smtClean="0"/>
              <a:t> : Бишкек, Нарын, Иссык-Куль, Ош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13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4784"/>
            <a:ext cx="7380312" cy="510490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Семинар в </a:t>
            </a:r>
            <a:r>
              <a:rPr lang="ru-RU" sz="3600" dirty="0" err="1" smtClean="0"/>
              <a:t>Ошском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>Технологическом  Университете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7312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Семинар в Иссык Кульском Государственном Университете</a:t>
            </a:r>
            <a:endParaRPr lang="en-US" sz="3600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1628800"/>
            <a:ext cx="7020779" cy="4680520"/>
          </a:xfrm>
        </p:spPr>
      </p:pic>
    </p:spTree>
    <p:extLst>
      <p:ext uri="{BB962C8B-B14F-4D97-AF65-F5344CB8AC3E}">
        <p14:creationId xmlns:p14="http://schemas.microsoft.com/office/powerpoint/2010/main" val="1538925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7898" y="447254"/>
            <a:ext cx="7157251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Семинар в </a:t>
            </a:r>
            <a:r>
              <a:rPr lang="ru-RU" sz="3600" dirty="0" err="1" smtClean="0"/>
              <a:t>Таласком</a:t>
            </a:r>
            <a:r>
              <a:rPr lang="ru-RU" sz="3600" dirty="0" smtClean="0"/>
              <a:t> Государственном Университете</a:t>
            </a:r>
            <a:endParaRPr lang="en-US" sz="3600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7128792" cy="4525963"/>
          </a:xfrm>
        </p:spPr>
      </p:pic>
    </p:spTree>
    <p:extLst>
      <p:ext uri="{BB962C8B-B14F-4D97-AF65-F5344CB8AC3E}">
        <p14:creationId xmlns:p14="http://schemas.microsoft.com/office/powerpoint/2010/main" val="3396788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1268760"/>
            <a:ext cx="663508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Обсуждение стандартов и процесса документации в </a:t>
            </a:r>
            <a:r>
              <a:rPr lang="ru-RU" sz="4000" dirty="0" err="1" smtClean="0"/>
              <a:t>МОиН</a:t>
            </a:r>
            <a:r>
              <a:rPr lang="ru-RU" sz="4000" dirty="0" smtClean="0"/>
              <a:t> КР с ректорами вузов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33053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308294"/>
              </p:ext>
            </p:extLst>
          </p:nvPr>
        </p:nvGraphicFramePr>
        <p:xfrm>
          <a:off x="1691680" y="1412776"/>
          <a:ext cx="7344816" cy="5068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44816"/>
              </a:tblGrid>
              <a:tr h="587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Открытие семинара, Министр образования и Науки КР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429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Существующая модель аккредитации образовательных программ и образовательных организаций, начальник Государственной инспекции по лицензированию и аккредитации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90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Презентации модели </a:t>
                      </a:r>
                      <a:r>
                        <a:rPr lang="en-US" sz="2000" dirty="0">
                          <a:effectLst/>
                        </a:rPr>
                        <a:t>DOQUP</a:t>
                      </a:r>
                      <a:r>
                        <a:rPr lang="ru-RU" sz="2000" dirty="0">
                          <a:effectLst/>
                        </a:rPr>
                        <a:t> - Чинара </a:t>
                      </a:r>
                      <a:r>
                        <a:rPr lang="ru-RU" sz="2000" dirty="0" err="1">
                          <a:effectLst/>
                        </a:rPr>
                        <a:t>Адамкулова</a:t>
                      </a:r>
                      <a:r>
                        <a:rPr lang="ru-RU" sz="2000" dirty="0">
                          <a:effectLst/>
                        </a:rPr>
                        <a:t>, ИИМОП КНУ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185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Презентация Национальных стандартов внутренней и внешней гарантии качества высшего образования - Светлана </a:t>
                      </a:r>
                      <a:r>
                        <a:rPr lang="ru-RU" sz="2000" dirty="0" err="1">
                          <a:effectLst/>
                        </a:rPr>
                        <a:t>Сирмбард</a:t>
                      </a:r>
                      <a:r>
                        <a:rPr lang="ru-RU" sz="2000" dirty="0">
                          <a:effectLst/>
                        </a:rPr>
                        <a:t>, БФЭА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076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Презентация национальных требований для независимых </a:t>
                      </a:r>
                      <a:r>
                        <a:rPr lang="ru-RU" sz="2000" dirty="0" err="1">
                          <a:effectLst/>
                        </a:rPr>
                        <a:t>аккредитационных</a:t>
                      </a:r>
                      <a:r>
                        <a:rPr lang="ru-RU" sz="2000" dirty="0">
                          <a:effectLst/>
                        </a:rPr>
                        <a:t> агентств - Чинара </a:t>
                      </a:r>
                      <a:r>
                        <a:rPr lang="ru-RU" sz="2000" dirty="0" err="1">
                          <a:effectLst/>
                        </a:rPr>
                        <a:t>Адамкулова</a:t>
                      </a:r>
                      <a:r>
                        <a:rPr lang="ru-RU" sz="2000" dirty="0">
                          <a:effectLst/>
                        </a:rPr>
                        <a:t>, ИИМОП КНУ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35696" y="44624"/>
            <a:ext cx="6851104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Программа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93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459187"/>
              </p:ext>
            </p:extLst>
          </p:nvPr>
        </p:nvGraphicFramePr>
        <p:xfrm>
          <a:off x="1888684" y="1296036"/>
          <a:ext cx="6931788" cy="5167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31788"/>
              </a:tblGrid>
              <a:tr h="672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Экспертная оценка предложенной модели гарантии качества - внешний эксперт из </a:t>
                      </a:r>
                      <a:r>
                        <a:rPr lang="ru-RU" sz="2000" dirty="0" err="1">
                          <a:effectLst/>
                        </a:rPr>
                        <a:t>аккредитационного</a:t>
                      </a:r>
                      <a:r>
                        <a:rPr lang="ru-RU" sz="2000" dirty="0">
                          <a:effectLst/>
                        </a:rPr>
                        <a:t> агентства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55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Обсуждение предложенной модели участниками </a:t>
                      </a:r>
                      <a:r>
                        <a:rPr lang="ru-RU" sz="2000" dirty="0" smtClean="0">
                          <a:effectLst/>
                        </a:rPr>
                        <a:t>семинара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885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Тренинг по независимой аккредитации Европейским тренером: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Государственная и общественно-профессиональная </a:t>
                      </a:r>
                      <a:r>
                        <a:rPr lang="ru-RU" sz="2000" dirty="0" smtClean="0">
                          <a:effectLst/>
                        </a:rPr>
                        <a:t>аккредитация: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ru-RU" sz="2000" dirty="0" smtClean="0">
                          <a:effectLst/>
                        </a:rPr>
                        <a:t>Критерии и процедуры общественно-профессиональной аккредитации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 err="1" smtClean="0">
                          <a:effectLst/>
                        </a:rPr>
                        <a:t>Проведение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самообследования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образовательной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программы</a:t>
                      </a:r>
                      <a:endParaRPr lang="ru-RU" sz="2000" dirty="0" smtClean="0">
                        <a:effectLst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Организационные мероприятия по подготовке образовательных программ к общественно-профессиональной аккредитации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20061" y="229906"/>
            <a:ext cx="6900411" cy="964191"/>
          </a:xfrm>
        </p:spPr>
        <p:txBody>
          <a:bodyPr>
            <a:normAutofit/>
          </a:bodyPr>
          <a:lstStyle/>
          <a:p>
            <a:r>
              <a:rPr lang="ru-RU" sz="2600" dirty="0"/>
              <a:t>Обсуждение стандартов и процесса документации в </a:t>
            </a:r>
            <a:r>
              <a:rPr lang="ru-RU" sz="2600" dirty="0" err="1"/>
              <a:t>МОиН</a:t>
            </a:r>
            <a:r>
              <a:rPr lang="ru-RU" sz="2600" dirty="0"/>
              <a:t> КР с ректорами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662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000" dirty="0" smtClean="0"/>
              <a:t>Министерство образования и науки КР</a:t>
            </a:r>
          </a:p>
          <a:p>
            <a:r>
              <a:rPr lang="ru-RU" sz="3000" dirty="0" smtClean="0"/>
              <a:t>Кыргызский Национальный Университет</a:t>
            </a:r>
          </a:p>
          <a:p>
            <a:r>
              <a:rPr lang="ru-RU" sz="3000" dirty="0" err="1" smtClean="0"/>
              <a:t>Бишкекская</a:t>
            </a:r>
            <a:r>
              <a:rPr lang="ru-RU" sz="3000" dirty="0" smtClean="0"/>
              <a:t> Финансово-Экономическая Академия</a:t>
            </a:r>
          </a:p>
          <a:p>
            <a:r>
              <a:rPr lang="ru-RU" sz="3000" dirty="0" smtClean="0"/>
              <a:t>Национальный Государственный Университет</a:t>
            </a:r>
          </a:p>
          <a:p>
            <a:r>
              <a:rPr lang="ru-RU" sz="3000" dirty="0" smtClean="0"/>
              <a:t>Образовательная ассоциация </a:t>
            </a:r>
            <a:r>
              <a:rPr lang="en-US" sz="3000" dirty="0" err="1" smtClean="0"/>
              <a:t>EdNet</a:t>
            </a:r>
            <a:endParaRPr lang="en-US" sz="3000" dirty="0"/>
          </a:p>
        </p:txBody>
      </p:sp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Состав консорциума от КР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34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493611"/>
            <a:ext cx="7366476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/>
            <a:r>
              <a:rPr lang="ru-RU" sz="1700" dirty="0" smtClean="0"/>
              <a:t>1.Принять </a:t>
            </a:r>
            <a:r>
              <a:rPr lang="ru-RU" sz="1700" dirty="0"/>
              <a:t>за основу стандарты и индикаторы внутренней и внешней систем обеспечения качества, разработанные в проекте Документационное обеспечение систем гарантии качества (</a:t>
            </a:r>
            <a:r>
              <a:rPr lang="en-US" sz="1700" dirty="0" err="1"/>
              <a:t>DoQuP</a:t>
            </a:r>
            <a:r>
              <a:rPr lang="ru-RU" sz="1700" dirty="0"/>
              <a:t>).</a:t>
            </a:r>
            <a:endParaRPr lang="en-US" sz="1700" dirty="0"/>
          </a:p>
          <a:p>
            <a:pPr latinLnBrk="1"/>
            <a:r>
              <a:rPr lang="ru-RU" sz="1700" dirty="0"/>
              <a:t>2. Министерству образования рассмотреть возможность использования электронной платформы </a:t>
            </a:r>
            <a:r>
              <a:rPr lang="en-US" sz="1700" dirty="0" err="1"/>
              <a:t>DoQuP</a:t>
            </a:r>
            <a:r>
              <a:rPr lang="ru-RU" sz="1700" dirty="0"/>
              <a:t> на  национальном уровне.</a:t>
            </a:r>
            <a:endParaRPr lang="en-US" sz="1700" dirty="0"/>
          </a:p>
          <a:p>
            <a:pPr latinLnBrk="1"/>
            <a:r>
              <a:rPr lang="ru-RU" sz="1700" dirty="0"/>
              <a:t>3. Председателям УМО внести в проекты ГОС ВПО всех уровней </a:t>
            </a:r>
            <a:r>
              <a:rPr lang="ru-RU" sz="1700" dirty="0" smtClean="0"/>
              <a:t>изменения</a:t>
            </a:r>
            <a:r>
              <a:rPr lang="ru-RU" sz="1700" dirty="0"/>
              <a:t>, </a:t>
            </a:r>
            <a:endParaRPr lang="en-US" sz="1700" dirty="0" smtClean="0"/>
          </a:p>
          <a:p>
            <a:pPr latinLnBrk="1"/>
            <a:r>
              <a:rPr lang="ru-RU" sz="1700" dirty="0" smtClean="0"/>
              <a:t>согласно </a:t>
            </a:r>
            <a:r>
              <a:rPr lang="ru-RU" sz="1700" dirty="0"/>
              <a:t>стандартам и индикаторам </a:t>
            </a:r>
            <a:r>
              <a:rPr lang="ru-RU" sz="1700" dirty="0" smtClean="0"/>
              <a:t>внутренней </a:t>
            </a:r>
            <a:r>
              <a:rPr lang="ru-RU" sz="1700" dirty="0"/>
              <a:t>и внешней систем обеспечения качества.</a:t>
            </a:r>
            <a:endParaRPr lang="en-US" sz="1700" dirty="0"/>
          </a:p>
          <a:p>
            <a:pPr latinLnBrk="1"/>
            <a:r>
              <a:rPr lang="ru-RU" sz="1700" dirty="0"/>
              <a:t>4. Рекомендовать учесть замечания по проектам документов, регламентирующих работу Национального Совета по аккредитации и </a:t>
            </a:r>
            <a:r>
              <a:rPr lang="ru-RU" sz="1700" dirty="0" err="1"/>
              <a:t>аккредитационных</a:t>
            </a:r>
            <a:r>
              <a:rPr lang="ru-RU" sz="1700" dirty="0"/>
              <a:t> агентств. </a:t>
            </a:r>
            <a:endParaRPr lang="en-US" sz="1700" dirty="0"/>
          </a:p>
          <a:p>
            <a:pPr latinLnBrk="1"/>
            <a:r>
              <a:rPr lang="ru-RU" sz="1700" dirty="0"/>
              <a:t>5. Обратиться в </a:t>
            </a:r>
            <a:r>
              <a:rPr lang="ru-RU" sz="1700" dirty="0" err="1"/>
              <a:t>Жогорку</a:t>
            </a:r>
            <a:r>
              <a:rPr lang="ru-RU" sz="1700" dirty="0"/>
              <a:t> </a:t>
            </a:r>
            <a:r>
              <a:rPr lang="ru-RU" sz="1700" dirty="0" err="1"/>
              <a:t>Кенеш</a:t>
            </a:r>
            <a:r>
              <a:rPr lang="ru-RU" sz="1700" dirty="0"/>
              <a:t> Кыргызской Республики с </a:t>
            </a:r>
            <a:r>
              <a:rPr lang="ru-RU" sz="1700" dirty="0" smtClean="0"/>
              <a:t>предложением  об </a:t>
            </a:r>
            <a:r>
              <a:rPr lang="ru-RU" sz="1700" dirty="0"/>
              <a:t>изменении сроков введения в действие поправок к Закону Об образовании, направленных на внедрение независимой аккредитации с 1.09.2015 г.</a:t>
            </a:r>
            <a:endParaRPr lang="en-US" sz="1700" dirty="0"/>
          </a:p>
          <a:p>
            <a:pPr latinLnBrk="1"/>
            <a:r>
              <a:rPr lang="ru-RU" sz="1700" dirty="0"/>
              <a:t>6. Организовать международные конференции, семинары и круглые столы </a:t>
            </a:r>
            <a:endParaRPr lang="ru-RU" sz="1700" dirty="0" smtClean="0"/>
          </a:p>
          <a:p>
            <a:pPr latinLnBrk="1"/>
            <a:r>
              <a:rPr lang="ru-RU" sz="1700" dirty="0" smtClean="0"/>
              <a:t>по </a:t>
            </a:r>
            <a:r>
              <a:rPr lang="ru-RU" sz="1700" dirty="0"/>
              <a:t>обмену опытом между агентствами гарантии качества с участием представителей министерств и вузов.</a:t>
            </a:r>
            <a:endParaRPr lang="en-US" sz="1700" dirty="0"/>
          </a:p>
        </p:txBody>
      </p:sp>
      <p:sp>
        <p:nvSpPr>
          <p:cNvPr id="5" name="TextBox 4"/>
          <p:cNvSpPr txBox="1"/>
          <p:nvPr/>
        </p:nvSpPr>
        <p:spPr>
          <a:xfrm>
            <a:off x="1619671" y="26715"/>
            <a:ext cx="74384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ru-RU" dirty="0" smtClean="0"/>
              <a:t>РЕЗОЛЮЦИЯ</a:t>
            </a:r>
            <a:endParaRPr lang="en-US" dirty="0" smtClean="0"/>
          </a:p>
          <a:p>
            <a:pPr algn="ctr" latinLnBrk="1"/>
            <a:r>
              <a:rPr lang="ru-RU" dirty="0" smtClean="0"/>
              <a:t>Международного семинара </a:t>
            </a:r>
            <a:r>
              <a:rPr lang="ru-RU" b="1" dirty="0" smtClean="0"/>
              <a:t>“Общеевропейская система обеспечения   </a:t>
            </a:r>
          </a:p>
          <a:p>
            <a:pPr algn="ctr" latinLnBrk="1"/>
            <a:r>
              <a:rPr lang="ru-RU" b="1" dirty="0" smtClean="0"/>
              <a:t>качества образовательных программ внедрение стандартов внутренней и внешней гарантии качества в систему высшего образования </a:t>
            </a:r>
          </a:p>
          <a:p>
            <a:pPr algn="ctr" latinLnBrk="1"/>
            <a:r>
              <a:rPr lang="ru-RU" b="1" dirty="0" smtClean="0"/>
              <a:t>Кыргызстана“</a:t>
            </a:r>
            <a:r>
              <a:rPr lang="ru-RU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09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30" y="980727"/>
            <a:ext cx="3041829" cy="281800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28" y="1059844"/>
            <a:ext cx="4160045" cy="23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071" y="3830164"/>
            <a:ext cx="3845958" cy="280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963" y="3991505"/>
            <a:ext cx="2973053" cy="248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66217" y="376135"/>
            <a:ext cx="3332543" cy="518609"/>
          </a:xfrm>
        </p:spPr>
        <p:txBody>
          <a:bodyPr>
            <a:normAutofit fontScale="90000"/>
          </a:bodyPr>
          <a:lstStyle/>
          <a:p>
            <a:r>
              <a:rPr lang="ru-RU" altLang="en-US" sz="2400" b="1" dirty="0">
                <a:solidFill>
                  <a:srgbClr val="9933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36188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763688" y="1412776"/>
            <a:ext cx="7221488" cy="51113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Определение и внедрение онлайн-системы для документирования контроля качества учебных программ в странах-партнерах (Азербайджан, Казахстан, Кыргызстан, Таджикистан) в соответствии с европейскими стандартами по обеспечению качества, в целях повышения качества, прозрачности и сопоставимости на национальном и международном уровне.</a:t>
            </a:r>
          </a:p>
          <a:p>
            <a:endParaRPr lang="en-US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проекта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9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907704" y="274638"/>
            <a:ext cx="677909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3200" b="1" dirty="0" smtClean="0"/>
              <a:t>Компоненты системы обеспечения качества высшего образования КР</a:t>
            </a:r>
            <a:endParaRPr lang="ru-RU" altLang="en-US" sz="3200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907704" y="2133600"/>
            <a:ext cx="6779096" cy="3992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AutoNum type="arabicPeriod"/>
            </a:pPr>
            <a:r>
              <a:rPr lang="ru-RU" altLang="en-US" sz="2800" b="1" dirty="0" smtClean="0"/>
              <a:t>Общереспубликанское тестирование</a:t>
            </a:r>
          </a:p>
          <a:p>
            <a:pPr marL="609600" indent="-609600">
              <a:buFontTx/>
              <a:buAutoNum type="arabicPeriod"/>
            </a:pPr>
            <a:r>
              <a:rPr lang="ru-RU" altLang="en-US" sz="2800" b="1" dirty="0" smtClean="0"/>
              <a:t>Службы качества образования вузов</a:t>
            </a:r>
          </a:p>
          <a:p>
            <a:pPr marL="609600" indent="-609600">
              <a:buFontTx/>
              <a:buAutoNum type="arabicPeriod"/>
            </a:pPr>
            <a:r>
              <a:rPr lang="ru-RU" altLang="en-US" sz="2800" b="1" dirty="0" smtClean="0"/>
              <a:t>Государственное лицензирование программ высшего образования</a:t>
            </a:r>
          </a:p>
          <a:p>
            <a:pPr marL="609600" indent="-609600">
              <a:buFontTx/>
              <a:buAutoNum type="arabicPeriod"/>
            </a:pPr>
            <a:r>
              <a:rPr lang="ru-RU" altLang="en-US" sz="2800" b="1" dirty="0" smtClean="0"/>
              <a:t>Государственная аттестация программ высшего образования и вузов</a:t>
            </a:r>
            <a:endParaRPr lang="ru-RU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21501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>
          <a:xfrm>
            <a:off x="1763688" y="1628799"/>
            <a:ext cx="7221488" cy="36004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/>
              <a:t>Отсутствие национальных стандартов для внутренней системы обеспечения качества образовательных программ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87882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63688" y="274638"/>
            <a:ext cx="692311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3200" b="1" smtClean="0"/>
              <a:t>ПРОБЛЕМЫ ВНУТРЕННИХ СЛУЖБ КАЧЕСТВА ВУЗОВ</a:t>
            </a:r>
            <a:endParaRPr lang="ru-RU" altLang="en-US" sz="3200" b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63688" y="1676400"/>
            <a:ext cx="6923112" cy="44497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sz="2800" dirty="0" smtClean="0"/>
              <a:t>нехватка специалистов по качеству образования;</a:t>
            </a:r>
          </a:p>
          <a:p>
            <a:r>
              <a:rPr lang="ru-RU" altLang="en-US" sz="2800" dirty="0" smtClean="0"/>
              <a:t>несовершенство законодательной базы;</a:t>
            </a:r>
          </a:p>
          <a:p>
            <a:r>
              <a:rPr lang="ru-RU" altLang="en-US" sz="2800" dirty="0" smtClean="0"/>
              <a:t>недостаточная компетентность сотрудников служб качества;</a:t>
            </a:r>
          </a:p>
          <a:p>
            <a:r>
              <a:rPr lang="ru-RU" altLang="en-US" sz="2800" dirty="0" smtClean="0"/>
              <a:t>отсутствие системы обучения по гарантии качества образования.</a:t>
            </a:r>
            <a:endParaRPr lang="ru-RU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91950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91680" y="609600"/>
            <a:ext cx="6995120" cy="8080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3200" b="1" smtClean="0"/>
              <a:t>НЕДОСТАТКИ ЛИЦЕНЗИРОВАНИЯ</a:t>
            </a:r>
            <a:endParaRPr lang="ru-RU" altLang="en-US" sz="3200" b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91680" y="1905000"/>
            <a:ext cx="6995120" cy="4221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smtClean="0"/>
              <a:t>устарела нормативно-правовая база;</a:t>
            </a:r>
          </a:p>
          <a:p>
            <a:r>
              <a:rPr lang="ru-RU" altLang="en-US" smtClean="0"/>
              <a:t>отсутствие гибкости в сроках лицензирования;</a:t>
            </a:r>
          </a:p>
          <a:p>
            <a:r>
              <a:rPr lang="ru-RU" altLang="en-US" smtClean="0"/>
              <a:t>низкий уровень использования новых информационных технологий.</a:t>
            </a:r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35323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3203848" y="1844824"/>
            <a:ext cx="5824736" cy="8640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/>
              <a:t>Система документации </a:t>
            </a:r>
            <a:r>
              <a:rPr lang="en-US" sz="4400" b="1" dirty="0" err="1" smtClean="0"/>
              <a:t>DoQuP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366753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rmAutofit/>
          </a:bodyPr>
          <a:lstStyle/>
          <a:p>
            <a:r>
              <a:rPr lang="ru-RU" sz="2500" b="1" dirty="0" smtClean="0"/>
              <a:t>Принципы </a:t>
            </a:r>
            <a:r>
              <a:rPr lang="ru-RU" sz="2500" b="1" dirty="0"/>
              <a:t>разработки стандартов обеспечения качества образовательных программ </a:t>
            </a:r>
            <a:r>
              <a:rPr lang="en-US" sz="2500" b="1" dirty="0" err="1"/>
              <a:t>DoQuP</a:t>
            </a:r>
            <a:endParaRPr lang="en-US" sz="2500" b="1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92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Образовательная программа, может считаться «качественной», если она соответствует национальным стандартам и требованиям, а также:</a:t>
            </a:r>
            <a:endParaRPr lang="en-US" sz="1600" dirty="0"/>
          </a:p>
          <a:p>
            <a:pPr lvl="0"/>
            <a:r>
              <a:rPr lang="ru-RU" sz="1600" b="1" dirty="0" smtClean="0"/>
              <a:t>устанавлива</a:t>
            </a:r>
            <a:r>
              <a:rPr lang="ru-RU" sz="1600" b="1" dirty="0" smtClean="0"/>
              <a:t>е</a:t>
            </a:r>
            <a:r>
              <a:rPr lang="ru-RU" sz="1600" b="1" dirty="0" smtClean="0"/>
              <a:t>т </a:t>
            </a:r>
            <a:r>
              <a:rPr lang="ru-RU" sz="1600" b="1" dirty="0"/>
              <a:t>образовательные задачи в соответствии с миссией ВУЗа, к которому относится образовательная программа, образовательные потребности рынка труда, а также результаты обучения, соответствующие образовательным задачам</a:t>
            </a:r>
            <a:endParaRPr lang="ru-RU" sz="1600" b="1" dirty="0" smtClean="0"/>
          </a:p>
          <a:p>
            <a:pPr lvl="0"/>
            <a:r>
              <a:rPr lang="ru-RU" sz="1600" b="1" dirty="0" smtClean="0"/>
              <a:t>разрабатывает </a:t>
            </a:r>
            <a:r>
              <a:rPr lang="ru-RU" sz="1600" b="1" dirty="0"/>
              <a:t>и </a:t>
            </a:r>
            <a:r>
              <a:rPr lang="ru-RU" sz="1600" b="1" dirty="0" smtClean="0"/>
              <a:t>реализовывает </a:t>
            </a:r>
            <a:r>
              <a:rPr lang="ru-RU" sz="1600" b="1" dirty="0"/>
              <a:t>образовательный процесс, </a:t>
            </a:r>
            <a:r>
              <a:rPr lang="ru-RU" sz="1600" b="1" dirty="0" smtClean="0"/>
              <a:t> </a:t>
            </a:r>
            <a:r>
              <a:rPr lang="ru-RU" sz="1600" b="1" dirty="0" smtClean="0"/>
              <a:t>обеспечивает </a:t>
            </a:r>
            <a:r>
              <a:rPr lang="ru-RU" sz="1600" b="1" dirty="0"/>
              <a:t>правильную оценку процесса обучения студентов и </a:t>
            </a:r>
            <a:r>
              <a:rPr lang="ru-RU" sz="1600" b="1" dirty="0" smtClean="0"/>
              <a:t>устанавливает </a:t>
            </a:r>
            <a:r>
              <a:rPr lang="ru-RU" sz="1600" b="1" dirty="0"/>
              <a:t>надлежащие критерии по изучению успехов студентов в обучении;</a:t>
            </a:r>
            <a:endParaRPr lang="en-US" sz="1600" b="1" dirty="0"/>
          </a:p>
          <a:p>
            <a:pPr lvl="0"/>
            <a:r>
              <a:rPr lang="ru-RU" sz="1600" b="1" dirty="0" smtClean="0"/>
              <a:t>Обеспечивает </a:t>
            </a:r>
            <a:r>
              <a:rPr lang="ru-RU" sz="1600" b="1" dirty="0" smtClean="0"/>
              <a:t>на должном уровне преподавательский </a:t>
            </a:r>
            <a:r>
              <a:rPr lang="ru-RU" sz="1600" b="1" dirty="0"/>
              <a:t>штат, материальные и финансовые ресурсы, </a:t>
            </a:r>
            <a:r>
              <a:rPr lang="ru-RU" sz="1600" b="1" dirty="0" smtClean="0"/>
              <a:t>сервисную службу </a:t>
            </a:r>
            <a:r>
              <a:rPr lang="ru-RU" sz="1600" b="1" dirty="0"/>
              <a:t>поддержки студентов,  а также партнерские связи с </a:t>
            </a:r>
            <a:r>
              <a:rPr lang="ru-RU" sz="1600" b="1" dirty="0" smtClean="0"/>
              <a:t>предприятиями, НИИ </a:t>
            </a:r>
            <a:r>
              <a:rPr lang="ru-RU" sz="1600" b="1" dirty="0"/>
              <a:t>и другими учреждениями высшего </a:t>
            </a:r>
            <a:r>
              <a:rPr lang="ru-RU" sz="1600" b="1" dirty="0" smtClean="0"/>
              <a:t>образования;</a:t>
            </a:r>
            <a:endParaRPr lang="en-US" sz="1600" b="1" dirty="0"/>
          </a:p>
          <a:p>
            <a:pPr lvl="0"/>
            <a:r>
              <a:rPr lang="ru-RU" sz="1600" b="1" dirty="0" smtClean="0"/>
              <a:t>проводит </a:t>
            </a:r>
            <a:r>
              <a:rPr lang="ru-RU" sz="1600" b="1" dirty="0"/>
              <a:t>мониторинг результатов образовательного процесса;</a:t>
            </a:r>
            <a:endParaRPr lang="en-US" sz="1600" b="1" dirty="0"/>
          </a:p>
          <a:p>
            <a:pPr lvl="0"/>
            <a:r>
              <a:rPr lang="ru-RU" sz="1600" b="1" dirty="0" smtClean="0"/>
              <a:t>обеспечивает </a:t>
            </a:r>
            <a:r>
              <a:rPr lang="ru-RU" sz="1600" b="1" dirty="0"/>
              <a:t>компетентную и эффективную систему управления качеством и </a:t>
            </a:r>
            <a:r>
              <a:rPr lang="ru-RU" sz="1600" b="1" dirty="0" smtClean="0"/>
              <a:t>распространение </a:t>
            </a:r>
            <a:r>
              <a:rPr lang="ru-RU" sz="1600" b="1" dirty="0"/>
              <a:t>информации об образовательной программе.</a:t>
            </a:r>
            <a:endParaRPr lang="en-US" sz="1600" b="1" dirty="0"/>
          </a:p>
          <a:p>
            <a:pPr marL="0" lvl="0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63438878"/>
      </p:ext>
    </p:extLst>
  </p:cSld>
  <p:clrMapOvr>
    <a:masterClrMapping/>
  </p:clrMapOvr>
</p:sld>
</file>

<file path=ppt/theme/theme1.xml><?xml version="1.0" encoding="utf-8"?>
<a:theme xmlns:a="http://schemas.openxmlformats.org/drawingml/2006/main" name="финал_конференция_Адамкуло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финал_конференция_Адамкулова</Template>
  <TotalTime>90</TotalTime>
  <Words>737</Words>
  <Application>Microsoft Office PowerPoint</Application>
  <PresentationFormat>Экран (4:3)</PresentationFormat>
  <Paragraphs>108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финал_конференция_Адамкулова</vt:lpstr>
      <vt:lpstr> Стратегическое влияние результатов проекта DOQUP на национальном уровне </vt:lpstr>
      <vt:lpstr>Состав консорциума от КР</vt:lpstr>
      <vt:lpstr>Цели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разработки стандартов обеспечения качества образовательных программ DoQuP</vt:lpstr>
      <vt:lpstr>Стандарты модели DoQuP</vt:lpstr>
      <vt:lpstr>Стандарты модели DoQuP</vt:lpstr>
      <vt:lpstr>Руководство по процедуре для проведения внешней оценки на основе стандартов DoQuP</vt:lpstr>
      <vt:lpstr>Презентация PowerPoint</vt:lpstr>
      <vt:lpstr>Семинар в Ошском  Технологическом  Университете</vt:lpstr>
      <vt:lpstr>Семинар в Иссык Кульском Государственном Университете</vt:lpstr>
      <vt:lpstr>Семинар в Таласком Государственном Университете</vt:lpstr>
      <vt:lpstr>Презентация PowerPoint</vt:lpstr>
      <vt:lpstr>Программа</vt:lpstr>
      <vt:lpstr>Обсуждение стандартов и процесса документации в МОиН КР с ректорами 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Стратегическое влияние результатов проекта DOQUP на национальном уровне </dc:title>
  <dc:subject>Серебристая дымка. Абстрактный</dc:subject>
  <dc:creator>Admin</dc:creator>
  <dc:description>http://propowerpoint.ru - Бесплатные шаблоны для презентаций. Полезные советы и уроки PowerPoint .</dc:description>
  <cp:lastModifiedBy>Admin</cp:lastModifiedBy>
  <cp:revision>2</cp:revision>
  <cp:lastPrinted>2015-04-20T14:48:41Z</cp:lastPrinted>
  <dcterms:created xsi:type="dcterms:W3CDTF">2015-04-20T14:42:27Z</dcterms:created>
  <dcterms:modified xsi:type="dcterms:W3CDTF">2015-04-20T16:13:23Z</dcterms:modified>
</cp:coreProperties>
</file>