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heme/themeOverride7.xml" ContentType="application/vnd.openxmlformats-officedocument.themeOverr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6.xml" ContentType="application/vnd.openxmlformats-officedocument.themeOverrid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sldIdLst>
    <p:sldId id="331" r:id="rId2"/>
    <p:sldId id="317" r:id="rId3"/>
    <p:sldId id="333" r:id="rId4"/>
    <p:sldId id="316" r:id="rId5"/>
    <p:sldId id="302" r:id="rId6"/>
    <p:sldId id="291" r:id="rId7"/>
    <p:sldId id="294" r:id="rId8"/>
    <p:sldId id="295" r:id="rId9"/>
    <p:sldId id="296" r:id="rId10"/>
    <p:sldId id="297" r:id="rId11"/>
    <p:sldId id="303" r:id="rId12"/>
    <p:sldId id="332" r:id="rId13"/>
    <p:sldId id="326"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9CCFF"/>
    <a:srgbClr val="FFFFFF"/>
    <a:srgbClr val="0033CC"/>
    <a:srgbClr val="0000FF"/>
    <a:srgbClr val="006699"/>
    <a:srgbClr val="FFFF66"/>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94643" autoAdjust="0"/>
  </p:normalViewPr>
  <p:slideViewPr>
    <p:cSldViewPr>
      <p:cViewPr varScale="1">
        <p:scale>
          <a:sx n="74" d="100"/>
          <a:sy n="74" d="100"/>
        </p:scale>
        <p:origin x="-475"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1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264 w 5184"/>
                  <a:gd name="T3" fmla="*/ 3159 h 3159"/>
                  <a:gd name="T4" fmla="*/ 5264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it-IT"/>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66 w 556"/>
                  <a:gd name="T5" fmla="*/ 3159 h 3159"/>
                  <a:gd name="T6" fmla="*/ 566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it-IT"/>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7" name="Freeform 7"/>
            <p:cNvSpPr>
              <a:spLocks/>
            </p:cNvSpPr>
            <p:nvPr/>
          </p:nvSpPr>
          <p:spPr bwMode="ltGray">
            <a:xfrm>
              <a:off x="767" y="1155"/>
              <a:ext cx="252" cy="12"/>
            </a:xfrm>
            <a:custGeom>
              <a:avLst/>
              <a:gdLst>
                <a:gd name="T0" fmla="*/ 256 w 251"/>
                <a:gd name="T1" fmla="*/ 0 h 12"/>
                <a:gd name="T2" fmla="*/ 0 w 251"/>
                <a:gd name="T3" fmla="*/ 0 h 12"/>
                <a:gd name="T4" fmla="*/ 0 w 251"/>
                <a:gd name="T5" fmla="*/ 12 h 12"/>
                <a:gd name="T6" fmla="*/ 256 w 251"/>
                <a:gd name="T7" fmla="*/ 12 h 12"/>
                <a:gd name="T8" fmla="*/ 256 w 251"/>
                <a:gd name="T9" fmla="*/ 0 h 12"/>
                <a:gd name="T10" fmla="*/ 256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it-IT"/>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1344 w 251"/>
                <a:gd name="T5" fmla="*/ 12 h 12"/>
                <a:gd name="T6" fmla="*/ 1344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it-IT"/>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it-IT"/>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it-IT"/>
              </a:p>
            </p:txBody>
          </p:sp>
          <p:sp>
            <p:nvSpPr>
              <p:cNvPr id="12" name="Freeform 12"/>
              <p:cNvSpPr>
                <a:spLocks/>
              </p:cNvSpPr>
              <p:nvPr/>
            </p:nvSpPr>
            <p:spPr bwMode="ltGray">
              <a:xfrm>
                <a:off x="1019" y="1155"/>
                <a:ext cx="4739" cy="12"/>
              </a:xfrm>
              <a:custGeom>
                <a:avLst/>
                <a:gdLst>
                  <a:gd name="T0" fmla="*/ 4799 w 4724"/>
                  <a:gd name="T1" fmla="*/ 0 h 12"/>
                  <a:gd name="T2" fmla="*/ 0 w 4724"/>
                  <a:gd name="T3" fmla="*/ 0 h 12"/>
                  <a:gd name="T4" fmla="*/ 0 w 4724"/>
                  <a:gd name="T5" fmla="*/ 12 h 12"/>
                  <a:gd name="T6" fmla="*/ 4799 w 4724"/>
                  <a:gd name="T7" fmla="*/ 12 h 12"/>
                  <a:gd name="T8" fmla="*/ 4799 w 4724"/>
                  <a:gd name="T9" fmla="*/ 0 h 12"/>
                  <a:gd name="T10" fmla="*/ 479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it-IT"/>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it-IT"/>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it-IT"/>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grpSp>
      </p:grpSp>
      <p:sp>
        <p:nvSpPr>
          <p:cNvPr id="80912"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ru-RU" noProof="0" smtClean="0"/>
              <a:t>Образец заголовка</a:t>
            </a:r>
          </a:p>
        </p:txBody>
      </p:sp>
      <p:sp>
        <p:nvSpPr>
          <p:cNvPr id="80913"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ru-RU" noProof="0" smtClean="0"/>
              <a:t>Образец подзаголовка</a:t>
            </a:r>
          </a:p>
        </p:txBody>
      </p:sp>
      <p:sp>
        <p:nvSpPr>
          <p:cNvPr id="18" name="Rectangle 18"/>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ru-RU"/>
          </a:p>
        </p:txBody>
      </p:sp>
      <p:sp>
        <p:nvSpPr>
          <p:cNvPr id="19" name="Rectangle 19"/>
          <p:cNvSpPr>
            <a:spLocks noGrp="1" noChangeArrowheads="1"/>
          </p:cNvSpPr>
          <p:nvPr>
            <p:ph type="ftr" sz="quarter" idx="11"/>
          </p:nvPr>
        </p:nvSpPr>
        <p:spPr>
          <a:xfrm>
            <a:off x="3352800" y="6248400"/>
            <a:ext cx="28956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ru-RU"/>
          </a:p>
        </p:txBody>
      </p:sp>
      <p:sp>
        <p:nvSpPr>
          <p:cNvPr id="20" name="Rectangle 20"/>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959B8E44-1DCF-4F78-93CB-158EED7D86A3}" type="slidenum">
              <a:rPr lang="ru-RU"/>
              <a:pPr>
                <a:defRPr/>
              </a:pPr>
              <a:t>‹N›</a:t>
            </a:fld>
            <a:endParaRPr lang="ru-RU"/>
          </a:p>
        </p:txBody>
      </p:sp>
    </p:spTree>
  </p:cSld>
  <p:clrMapOvr>
    <a:masterClrMapping/>
  </p:clrMapOvr>
  <p:transition spd="slow">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ru-RU"/>
          </a:p>
        </p:txBody>
      </p:sp>
      <p:sp>
        <p:nvSpPr>
          <p:cNvPr id="5" name="Rectangle 18"/>
          <p:cNvSpPr>
            <a:spLocks noGrp="1" noChangeArrowheads="1"/>
          </p:cNvSpPr>
          <p:nvPr>
            <p:ph type="ftr" sz="quarter" idx="11"/>
          </p:nvPr>
        </p:nvSpPr>
        <p:spPr>
          <a:ln/>
        </p:spPr>
        <p:txBody>
          <a:bodyPr/>
          <a:lstStyle>
            <a:lvl1pPr>
              <a:defRPr/>
            </a:lvl1pPr>
          </a:lstStyle>
          <a:p>
            <a:pPr>
              <a:defRPr/>
            </a:pPr>
            <a:endParaRPr lang="ru-RU"/>
          </a:p>
        </p:txBody>
      </p:sp>
      <p:sp>
        <p:nvSpPr>
          <p:cNvPr id="6" name="Rectangle 19"/>
          <p:cNvSpPr>
            <a:spLocks noGrp="1" noChangeArrowheads="1"/>
          </p:cNvSpPr>
          <p:nvPr>
            <p:ph type="sldNum" sz="quarter" idx="12"/>
          </p:nvPr>
        </p:nvSpPr>
        <p:spPr>
          <a:ln/>
        </p:spPr>
        <p:txBody>
          <a:bodyPr/>
          <a:lstStyle>
            <a:lvl1pPr>
              <a:defRPr/>
            </a:lvl1pPr>
          </a:lstStyle>
          <a:p>
            <a:pPr>
              <a:defRPr/>
            </a:pPr>
            <a:fld id="{17012666-202B-4078-9300-3273FDAF1860}" type="slidenum">
              <a:rPr lang="ru-RU"/>
              <a:pPr>
                <a:defRPr/>
              </a:pPr>
              <a:t>‹N›</a:t>
            </a:fld>
            <a:endParaRPr lang="ru-RU"/>
          </a:p>
        </p:txBody>
      </p:sp>
    </p:spTree>
  </p:cSld>
  <p:clrMapOvr>
    <a:masterClrMapping/>
  </p:clrMapOvr>
  <p:transition spd="slow">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24650" y="304800"/>
            <a:ext cx="1885950" cy="5791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066800" y="304800"/>
            <a:ext cx="5505450" cy="5791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ru-RU"/>
          </a:p>
        </p:txBody>
      </p:sp>
      <p:sp>
        <p:nvSpPr>
          <p:cNvPr id="5" name="Rectangle 18"/>
          <p:cNvSpPr>
            <a:spLocks noGrp="1" noChangeArrowheads="1"/>
          </p:cNvSpPr>
          <p:nvPr>
            <p:ph type="ftr" sz="quarter" idx="11"/>
          </p:nvPr>
        </p:nvSpPr>
        <p:spPr>
          <a:ln/>
        </p:spPr>
        <p:txBody>
          <a:bodyPr/>
          <a:lstStyle>
            <a:lvl1pPr>
              <a:defRPr/>
            </a:lvl1pPr>
          </a:lstStyle>
          <a:p>
            <a:pPr>
              <a:defRPr/>
            </a:pPr>
            <a:endParaRPr lang="ru-RU"/>
          </a:p>
        </p:txBody>
      </p:sp>
      <p:sp>
        <p:nvSpPr>
          <p:cNvPr id="6" name="Rectangle 19"/>
          <p:cNvSpPr>
            <a:spLocks noGrp="1" noChangeArrowheads="1"/>
          </p:cNvSpPr>
          <p:nvPr>
            <p:ph type="sldNum" sz="quarter" idx="12"/>
          </p:nvPr>
        </p:nvSpPr>
        <p:spPr>
          <a:ln/>
        </p:spPr>
        <p:txBody>
          <a:bodyPr/>
          <a:lstStyle>
            <a:lvl1pPr>
              <a:defRPr/>
            </a:lvl1pPr>
          </a:lstStyle>
          <a:p>
            <a:pPr>
              <a:defRPr/>
            </a:pPr>
            <a:fld id="{5CE2FAF4-A691-4EB1-AB1F-BC7B03AF8526}" type="slidenum">
              <a:rPr lang="ru-RU"/>
              <a:pPr>
                <a:defRPr/>
              </a:pPr>
              <a:t>‹N›</a:t>
            </a:fld>
            <a:endParaRPr lang="ru-RU"/>
          </a:p>
        </p:txBody>
      </p:sp>
    </p:spTree>
  </p:cSld>
  <p:clrMapOvr>
    <a:masterClrMapping/>
  </p:clrMapOvr>
  <p:transition spd="slow">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ru-RU"/>
          </a:p>
        </p:txBody>
      </p:sp>
      <p:sp>
        <p:nvSpPr>
          <p:cNvPr id="5" name="Rectangle 18"/>
          <p:cNvSpPr>
            <a:spLocks noGrp="1" noChangeArrowheads="1"/>
          </p:cNvSpPr>
          <p:nvPr>
            <p:ph type="ftr" sz="quarter" idx="11"/>
          </p:nvPr>
        </p:nvSpPr>
        <p:spPr>
          <a:ln/>
        </p:spPr>
        <p:txBody>
          <a:bodyPr/>
          <a:lstStyle>
            <a:lvl1pPr>
              <a:defRPr/>
            </a:lvl1pPr>
          </a:lstStyle>
          <a:p>
            <a:pPr>
              <a:defRPr/>
            </a:pPr>
            <a:endParaRPr lang="ru-RU"/>
          </a:p>
        </p:txBody>
      </p:sp>
      <p:sp>
        <p:nvSpPr>
          <p:cNvPr id="6" name="Rectangle 19"/>
          <p:cNvSpPr>
            <a:spLocks noGrp="1" noChangeArrowheads="1"/>
          </p:cNvSpPr>
          <p:nvPr>
            <p:ph type="sldNum" sz="quarter" idx="12"/>
          </p:nvPr>
        </p:nvSpPr>
        <p:spPr>
          <a:ln/>
        </p:spPr>
        <p:txBody>
          <a:bodyPr/>
          <a:lstStyle>
            <a:lvl1pPr>
              <a:defRPr/>
            </a:lvl1pPr>
          </a:lstStyle>
          <a:p>
            <a:pPr>
              <a:defRPr/>
            </a:pPr>
            <a:fld id="{32124800-3A67-4454-86CF-354AD454B63A}" type="slidenum">
              <a:rPr lang="ru-RU"/>
              <a:pPr>
                <a:defRPr/>
              </a:pPr>
              <a:t>‹N›</a:t>
            </a:fld>
            <a:endParaRPr lang="ru-RU"/>
          </a:p>
        </p:txBody>
      </p:sp>
    </p:spTree>
  </p:cSld>
  <p:clrMapOvr>
    <a:masterClrMapping/>
  </p:clrMapOvr>
  <p:transition spd="slow">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7"/>
          <p:cNvSpPr>
            <a:spLocks noGrp="1" noChangeArrowheads="1"/>
          </p:cNvSpPr>
          <p:nvPr>
            <p:ph type="dt" sz="half" idx="10"/>
          </p:nvPr>
        </p:nvSpPr>
        <p:spPr>
          <a:ln/>
        </p:spPr>
        <p:txBody>
          <a:bodyPr/>
          <a:lstStyle>
            <a:lvl1pPr>
              <a:defRPr/>
            </a:lvl1pPr>
          </a:lstStyle>
          <a:p>
            <a:pPr>
              <a:defRPr/>
            </a:pPr>
            <a:endParaRPr lang="ru-RU"/>
          </a:p>
        </p:txBody>
      </p:sp>
      <p:sp>
        <p:nvSpPr>
          <p:cNvPr id="5" name="Rectangle 18"/>
          <p:cNvSpPr>
            <a:spLocks noGrp="1" noChangeArrowheads="1"/>
          </p:cNvSpPr>
          <p:nvPr>
            <p:ph type="ftr" sz="quarter" idx="11"/>
          </p:nvPr>
        </p:nvSpPr>
        <p:spPr>
          <a:ln/>
        </p:spPr>
        <p:txBody>
          <a:bodyPr/>
          <a:lstStyle>
            <a:lvl1pPr>
              <a:defRPr/>
            </a:lvl1pPr>
          </a:lstStyle>
          <a:p>
            <a:pPr>
              <a:defRPr/>
            </a:pPr>
            <a:endParaRPr lang="ru-RU"/>
          </a:p>
        </p:txBody>
      </p:sp>
      <p:sp>
        <p:nvSpPr>
          <p:cNvPr id="6" name="Rectangle 19"/>
          <p:cNvSpPr>
            <a:spLocks noGrp="1" noChangeArrowheads="1"/>
          </p:cNvSpPr>
          <p:nvPr>
            <p:ph type="sldNum" sz="quarter" idx="12"/>
          </p:nvPr>
        </p:nvSpPr>
        <p:spPr>
          <a:ln/>
        </p:spPr>
        <p:txBody>
          <a:bodyPr/>
          <a:lstStyle>
            <a:lvl1pPr>
              <a:defRPr/>
            </a:lvl1pPr>
          </a:lstStyle>
          <a:p>
            <a:pPr>
              <a:defRPr/>
            </a:pPr>
            <a:fld id="{953D0810-26F5-4F77-A68B-EE9AEC625271}" type="slidenum">
              <a:rPr lang="ru-RU"/>
              <a:pPr>
                <a:defRPr/>
              </a:pPr>
              <a:t>‹N›</a:t>
            </a:fld>
            <a:endParaRPr lang="ru-RU"/>
          </a:p>
        </p:txBody>
      </p:sp>
    </p:spTree>
  </p:cSld>
  <p:clrMapOvr>
    <a:masterClrMapping/>
  </p:clrMapOvr>
  <p:transition spd="slow">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7"/>
          <p:cNvSpPr>
            <a:spLocks noGrp="1" noChangeArrowheads="1"/>
          </p:cNvSpPr>
          <p:nvPr>
            <p:ph type="dt" sz="half" idx="10"/>
          </p:nvPr>
        </p:nvSpPr>
        <p:spPr>
          <a:ln/>
        </p:spPr>
        <p:txBody>
          <a:bodyPr/>
          <a:lstStyle>
            <a:lvl1pPr>
              <a:defRPr/>
            </a:lvl1pPr>
          </a:lstStyle>
          <a:p>
            <a:pPr>
              <a:defRPr/>
            </a:pPr>
            <a:endParaRPr lang="ru-RU"/>
          </a:p>
        </p:txBody>
      </p:sp>
      <p:sp>
        <p:nvSpPr>
          <p:cNvPr id="6" name="Rectangle 18"/>
          <p:cNvSpPr>
            <a:spLocks noGrp="1" noChangeArrowheads="1"/>
          </p:cNvSpPr>
          <p:nvPr>
            <p:ph type="ftr" sz="quarter" idx="11"/>
          </p:nvPr>
        </p:nvSpPr>
        <p:spPr>
          <a:ln/>
        </p:spPr>
        <p:txBody>
          <a:bodyPr/>
          <a:lstStyle>
            <a:lvl1pPr>
              <a:defRPr/>
            </a:lvl1pPr>
          </a:lstStyle>
          <a:p>
            <a:pPr>
              <a:defRPr/>
            </a:pPr>
            <a:endParaRPr lang="ru-RU"/>
          </a:p>
        </p:txBody>
      </p:sp>
      <p:sp>
        <p:nvSpPr>
          <p:cNvPr id="7" name="Rectangle 19"/>
          <p:cNvSpPr>
            <a:spLocks noGrp="1" noChangeArrowheads="1"/>
          </p:cNvSpPr>
          <p:nvPr>
            <p:ph type="sldNum" sz="quarter" idx="12"/>
          </p:nvPr>
        </p:nvSpPr>
        <p:spPr>
          <a:ln/>
        </p:spPr>
        <p:txBody>
          <a:bodyPr/>
          <a:lstStyle>
            <a:lvl1pPr>
              <a:defRPr/>
            </a:lvl1pPr>
          </a:lstStyle>
          <a:p>
            <a:pPr>
              <a:defRPr/>
            </a:pPr>
            <a:fld id="{326AB8FD-0B75-45FF-BBF3-440628C5E28B}" type="slidenum">
              <a:rPr lang="ru-RU"/>
              <a:pPr>
                <a:defRPr/>
              </a:pPr>
              <a:t>‹N›</a:t>
            </a:fld>
            <a:endParaRPr lang="ru-RU"/>
          </a:p>
        </p:txBody>
      </p:sp>
    </p:spTree>
  </p:cSld>
  <p:clrMapOvr>
    <a:masterClrMapping/>
  </p:clrMapOvr>
  <p:transition spd="slow">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7"/>
          <p:cNvSpPr>
            <a:spLocks noGrp="1" noChangeArrowheads="1"/>
          </p:cNvSpPr>
          <p:nvPr>
            <p:ph type="dt" sz="half" idx="10"/>
          </p:nvPr>
        </p:nvSpPr>
        <p:spPr>
          <a:ln/>
        </p:spPr>
        <p:txBody>
          <a:bodyPr/>
          <a:lstStyle>
            <a:lvl1pPr>
              <a:defRPr/>
            </a:lvl1pPr>
          </a:lstStyle>
          <a:p>
            <a:pPr>
              <a:defRPr/>
            </a:pPr>
            <a:endParaRPr lang="ru-RU"/>
          </a:p>
        </p:txBody>
      </p:sp>
      <p:sp>
        <p:nvSpPr>
          <p:cNvPr id="8" name="Rectangle 18"/>
          <p:cNvSpPr>
            <a:spLocks noGrp="1" noChangeArrowheads="1"/>
          </p:cNvSpPr>
          <p:nvPr>
            <p:ph type="ftr" sz="quarter" idx="11"/>
          </p:nvPr>
        </p:nvSpPr>
        <p:spPr>
          <a:ln/>
        </p:spPr>
        <p:txBody>
          <a:bodyPr/>
          <a:lstStyle>
            <a:lvl1pPr>
              <a:defRPr/>
            </a:lvl1pPr>
          </a:lstStyle>
          <a:p>
            <a:pPr>
              <a:defRPr/>
            </a:pPr>
            <a:endParaRPr lang="ru-RU"/>
          </a:p>
        </p:txBody>
      </p:sp>
      <p:sp>
        <p:nvSpPr>
          <p:cNvPr id="9" name="Rectangle 19"/>
          <p:cNvSpPr>
            <a:spLocks noGrp="1" noChangeArrowheads="1"/>
          </p:cNvSpPr>
          <p:nvPr>
            <p:ph type="sldNum" sz="quarter" idx="12"/>
          </p:nvPr>
        </p:nvSpPr>
        <p:spPr>
          <a:ln/>
        </p:spPr>
        <p:txBody>
          <a:bodyPr/>
          <a:lstStyle>
            <a:lvl1pPr>
              <a:defRPr/>
            </a:lvl1pPr>
          </a:lstStyle>
          <a:p>
            <a:pPr>
              <a:defRPr/>
            </a:pPr>
            <a:fld id="{ABB57270-03DC-4ADF-A739-E420D0B3EADF}" type="slidenum">
              <a:rPr lang="ru-RU"/>
              <a:pPr>
                <a:defRPr/>
              </a:pPr>
              <a:t>‹N›</a:t>
            </a:fld>
            <a:endParaRPr lang="ru-RU"/>
          </a:p>
        </p:txBody>
      </p:sp>
    </p:spTree>
  </p:cSld>
  <p:clrMapOvr>
    <a:masterClrMapping/>
  </p:clrMapOvr>
  <p:transition spd="slow">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7"/>
          <p:cNvSpPr>
            <a:spLocks noGrp="1" noChangeArrowheads="1"/>
          </p:cNvSpPr>
          <p:nvPr>
            <p:ph type="dt" sz="half" idx="10"/>
          </p:nvPr>
        </p:nvSpPr>
        <p:spPr>
          <a:ln/>
        </p:spPr>
        <p:txBody>
          <a:bodyPr/>
          <a:lstStyle>
            <a:lvl1pPr>
              <a:defRPr/>
            </a:lvl1pPr>
          </a:lstStyle>
          <a:p>
            <a:pPr>
              <a:defRPr/>
            </a:pPr>
            <a:endParaRPr lang="ru-RU"/>
          </a:p>
        </p:txBody>
      </p:sp>
      <p:sp>
        <p:nvSpPr>
          <p:cNvPr id="4" name="Rectangle 18"/>
          <p:cNvSpPr>
            <a:spLocks noGrp="1" noChangeArrowheads="1"/>
          </p:cNvSpPr>
          <p:nvPr>
            <p:ph type="ftr" sz="quarter" idx="11"/>
          </p:nvPr>
        </p:nvSpPr>
        <p:spPr>
          <a:ln/>
        </p:spPr>
        <p:txBody>
          <a:bodyPr/>
          <a:lstStyle>
            <a:lvl1pPr>
              <a:defRPr/>
            </a:lvl1pPr>
          </a:lstStyle>
          <a:p>
            <a:pPr>
              <a:defRPr/>
            </a:pPr>
            <a:endParaRPr lang="ru-RU"/>
          </a:p>
        </p:txBody>
      </p:sp>
      <p:sp>
        <p:nvSpPr>
          <p:cNvPr id="5" name="Rectangle 19"/>
          <p:cNvSpPr>
            <a:spLocks noGrp="1" noChangeArrowheads="1"/>
          </p:cNvSpPr>
          <p:nvPr>
            <p:ph type="sldNum" sz="quarter" idx="12"/>
          </p:nvPr>
        </p:nvSpPr>
        <p:spPr>
          <a:ln/>
        </p:spPr>
        <p:txBody>
          <a:bodyPr/>
          <a:lstStyle>
            <a:lvl1pPr>
              <a:defRPr/>
            </a:lvl1pPr>
          </a:lstStyle>
          <a:p>
            <a:pPr>
              <a:defRPr/>
            </a:pPr>
            <a:fld id="{7DBBCD9E-CE0B-41E4-A837-023B3F413C47}" type="slidenum">
              <a:rPr lang="ru-RU"/>
              <a:pPr>
                <a:defRPr/>
              </a:pPr>
              <a:t>‹N›</a:t>
            </a:fld>
            <a:endParaRPr lang="ru-RU"/>
          </a:p>
        </p:txBody>
      </p:sp>
    </p:spTree>
  </p:cSld>
  <p:clrMapOvr>
    <a:masterClrMapping/>
  </p:clrMapOvr>
  <p:transition spd="slow">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ru-RU"/>
          </a:p>
        </p:txBody>
      </p:sp>
      <p:sp>
        <p:nvSpPr>
          <p:cNvPr id="3" name="Rectangle 18"/>
          <p:cNvSpPr>
            <a:spLocks noGrp="1" noChangeArrowheads="1"/>
          </p:cNvSpPr>
          <p:nvPr>
            <p:ph type="ftr" sz="quarter" idx="11"/>
          </p:nvPr>
        </p:nvSpPr>
        <p:spPr>
          <a:ln/>
        </p:spPr>
        <p:txBody>
          <a:bodyPr/>
          <a:lstStyle>
            <a:lvl1pPr>
              <a:defRPr/>
            </a:lvl1pPr>
          </a:lstStyle>
          <a:p>
            <a:pPr>
              <a:defRPr/>
            </a:pPr>
            <a:endParaRPr lang="ru-RU"/>
          </a:p>
        </p:txBody>
      </p:sp>
      <p:sp>
        <p:nvSpPr>
          <p:cNvPr id="4" name="Rectangle 19"/>
          <p:cNvSpPr>
            <a:spLocks noGrp="1" noChangeArrowheads="1"/>
          </p:cNvSpPr>
          <p:nvPr>
            <p:ph type="sldNum" sz="quarter" idx="12"/>
          </p:nvPr>
        </p:nvSpPr>
        <p:spPr>
          <a:ln/>
        </p:spPr>
        <p:txBody>
          <a:bodyPr/>
          <a:lstStyle>
            <a:lvl1pPr>
              <a:defRPr/>
            </a:lvl1pPr>
          </a:lstStyle>
          <a:p>
            <a:pPr>
              <a:defRPr/>
            </a:pPr>
            <a:fld id="{A7DC85F7-185C-49D6-AB8F-BC6CEF190962}" type="slidenum">
              <a:rPr lang="ru-RU"/>
              <a:pPr>
                <a:defRPr/>
              </a:pPr>
              <a:t>‹N›</a:t>
            </a:fld>
            <a:endParaRPr lang="ru-RU"/>
          </a:p>
        </p:txBody>
      </p:sp>
    </p:spTree>
  </p:cSld>
  <p:clrMapOvr>
    <a:masterClrMapping/>
  </p:clrMapOvr>
  <p:transition spd="slow">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7"/>
          <p:cNvSpPr>
            <a:spLocks noGrp="1" noChangeArrowheads="1"/>
          </p:cNvSpPr>
          <p:nvPr>
            <p:ph type="dt" sz="half" idx="10"/>
          </p:nvPr>
        </p:nvSpPr>
        <p:spPr>
          <a:ln/>
        </p:spPr>
        <p:txBody>
          <a:bodyPr/>
          <a:lstStyle>
            <a:lvl1pPr>
              <a:defRPr/>
            </a:lvl1pPr>
          </a:lstStyle>
          <a:p>
            <a:pPr>
              <a:defRPr/>
            </a:pPr>
            <a:endParaRPr lang="ru-RU"/>
          </a:p>
        </p:txBody>
      </p:sp>
      <p:sp>
        <p:nvSpPr>
          <p:cNvPr id="6" name="Rectangle 18"/>
          <p:cNvSpPr>
            <a:spLocks noGrp="1" noChangeArrowheads="1"/>
          </p:cNvSpPr>
          <p:nvPr>
            <p:ph type="ftr" sz="quarter" idx="11"/>
          </p:nvPr>
        </p:nvSpPr>
        <p:spPr>
          <a:ln/>
        </p:spPr>
        <p:txBody>
          <a:bodyPr/>
          <a:lstStyle>
            <a:lvl1pPr>
              <a:defRPr/>
            </a:lvl1pPr>
          </a:lstStyle>
          <a:p>
            <a:pPr>
              <a:defRPr/>
            </a:pPr>
            <a:endParaRPr lang="ru-RU"/>
          </a:p>
        </p:txBody>
      </p:sp>
      <p:sp>
        <p:nvSpPr>
          <p:cNvPr id="7" name="Rectangle 19"/>
          <p:cNvSpPr>
            <a:spLocks noGrp="1" noChangeArrowheads="1"/>
          </p:cNvSpPr>
          <p:nvPr>
            <p:ph type="sldNum" sz="quarter" idx="12"/>
          </p:nvPr>
        </p:nvSpPr>
        <p:spPr>
          <a:ln/>
        </p:spPr>
        <p:txBody>
          <a:bodyPr/>
          <a:lstStyle>
            <a:lvl1pPr>
              <a:defRPr/>
            </a:lvl1pPr>
          </a:lstStyle>
          <a:p>
            <a:pPr>
              <a:defRPr/>
            </a:pPr>
            <a:fld id="{FAC56A60-94FE-4ED3-BE56-D41DBD56B9F4}" type="slidenum">
              <a:rPr lang="ru-RU"/>
              <a:pPr>
                <a:defRPr/>
              </a:pPr>
              <a:t>‹N›</a:t>
            </a:fld>
            <a:endParaRPr lang="ru-RU"/>
          </a:p>
        </p:txBody>
      </p:sp>
    </p:spTree>
  </p:cSld>
  <p:clrMapOvr>
    <a:masterClrMapping/>
  </p:clrMapOvr>
  <p:transition spd="slow">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7"/>
          <p:cNvSpPr>
            <a:spLocks noGrp="1" noChangeArrowheads="1"/>
          </p:cNvSpPr>
          <p:nvPr>
            <p:ph type="dt" sz="half" idx="10"/>
          </p:nvPr>
        </p:nvSpPr>
        <p:spPr>
          <a:ln/>
        </p:spPr>
        <p:txBody>
          <a:bodyPr/>
          <a:lstStyle>
            <a:lvl1pPr>
              <a:defRPr/>
            </a:lvl1pPr>
          </a:lstStyle>
          <a:p>
            <a:pPr>
              <a:defRPr/>
            </a:pPr>
            <a:endParaRPr lang="ru-RU"/>
          </a:p>
        </p:txBody>
      </p:sp>
      <p:sp>
        <p:nvSpPr>
          <p:cNvPr id="6" name="Rectangle 18"/>
          <p:cNvSpPr>
            <a:spLocks noGrp="1" noChangeArrowheads="1"/>
          </p:cNvSpPr>
          <p:nvPr>
            <p:ph type="ftr" sz="quarter" idx="11"/>
          </p:nvPr>
        </p:nvSpPr>
        <p:spPr>
          <a:ln/>
        </p:spPr>
        <p:txBody>
          <a:bodyPr/>
          <a:lstStyle>
            <a:lvl1pPr>
              <a:defRPr/>
            </a:lvl1pPr>
          </a:lstStyle>
          <a:p>
            <a:pPr>
              <a:defRPr/>
            </a:pPr>
            <a:endParaRPr lang="ru-RU"/>
          </a:p>
        </p:txBody>
      </p:sp>
      <p:sp>
        <p:nvSpPr>
          <p:cNvPr id="7" name="Rectangle 19"/>
          <p:cNvSpPr>
            <a:spLocks noGrp="1" noChangeArrowheads="1"/>
          </p:cNvSpPr>
          <p:nvPr>
            <p:ph type="sldNum" sz="quarter" idx="12"/>
          </p:nvPr>
        </p:nvSpPr>
        <p:spPr>
          <a:ln/>
        </p:spPr>
        <p:txBody>
          <a:bodyPr/>
          <a:lstStyle>
            <a:lvl1pPr>
              <a:defRPr/>
            </a:lvl1pPr>
          </a:lstStyle>
          <a:p>
            <a:pPr>
              <a:defRPr/>
            </a:pPr>
            <a:fld id="{7CC2A61F-D21D-40B7-9201-30DF96F668FA}" type="slidenum">
              <a:rPr lang="ru-RU"/>
              <a:pPr>
                <a:defRPr/>
              </a:pPr>
              <a:t>‹N›</a:t>
            </a:fld>
            <a:endParaRPr lang="ru-RU"/>
          </a:p>
        </p:txBody>
      </p:sp>
    </p:spTree>
  </p:cSld>
  <p:clrMapOvr>
    <a:masterClrMapping/>
  </p:clrMapOvr>
  <p:transition spd="slow">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5264 w 5184"/>
                <a:gd name="T3" fmla="*/ 3159 h 3159"/>
                <a:gd name="T4" fmla="*/ 5264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it-IT"/>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566 w 556"/>
                <a:gd name="T5" fmla="*/ 3159 h 3159"/>
                <a:gd name="T6" fmla="*/ 566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it-IT"/>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it-IT"/>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it-IT"/>
              </a:p>
            </p:txBody>
          </p:sp>
          <p:sp>
            <p:nvSpPr>
              <p:cNvPr id="1037" name="Freeform 8"/>
              <p:cNvSpPr>
                <a:spLocks/>
              </p:cNvSpPr>
              <p:nvPr/>
            </p:nvSpPr>
            <p:spPr bwMode="ltGray">
              <a:xfrm>
                <a:off x="1019" y="1155"/>
                <a:ext cx="4739" cy="12"/>
              </a:xfrm>
              <a:custGeom>
                <a:avLst/>
                <a:gdLst>
                  <a:gd name="T0" fmla="*/ 4799 w 4724"/>
                  <a:gd name="T1" fmla="*/ 0 h 12"/>
                  <a:gd name="T2" fmla="*/ 0 w 4724"/>
                  <a:gd name="T3" fmla="*/ 0 h 12"/>
                  <a:gd name="T4" fmla="*/ 0 w 4724"/>
                  <a:gd name="T5" fmla="*/ 12 h 12"/>
                  <a:gd name="T6" fmla="*/ 4799 w 4724"/>
                  <a:gd name="T7" fmla="*/ 12 h 12"/>
                  <a:gd name="T8" fmla="*/ 4799 w 4724"/>
                  <a:gd name="T9" fmla="*/ 0 h 12"/>
                  <a:gd name="T10" fmla="*/ 479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it-IT"/>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it-IT"/>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it-IT"/>
              </a:p>
            </p:txBody>
          </p:sp>
          <p:sp>
            <p:nvSpPr>
              <p:cNvPr id="79883"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1344 w 251"/>
                  <a:gd name="T5" fmla="*/ 12 h 12"/>
                  <a:gd name="T6" fmla="*/ 1344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it-IT"/>
              </a:p>
            </p:txBody>
          </p:sp>
          <p:sp>
            <p:nvSpPr>
              <p:cNvPr id="1042" name="Freeform 13"/>
              <p:cNvSpPr>
                <a:spLocks/>
              </p:cNvSpPr>
              <p:nvPr/>
            </p:nvSpPr>
            <p:spPr bwMode="ltGray">
              <a:xfrm>
                <a:off x="767" y="1155"/>
                <a:ext cx="252" cy="12"/>
              </a:xfrm>
              <a:custGeom>
                <a:avLst/>
                <a:gdLst>
                  <a:gd name="T0" fmla="*/ 256 w 251"/>
                  <a:gd name="T1" fmla="*/ 0 h 12"/>
                  <a:gd name="T2" fmla="*/ 0 w 251"/>
                  <a:gd name="T3" fmla="*/ 0 h 12"/>
                  <a:gd name="T4" fmla="*/ 0 w 251"/>
                  <a:gd name="T5" fmla="*/ 12 h 12"/>
                  <a:gd name="T6" fmla="*/ 256 w 251"/>
                  <a:gd name="T7" fmla="*/ 12 h 12"/>
                  <a:gd name="T8" fmla="*/ 256 w 251"/>
                  <a:gd name="T9" fmla="*/ 0 h 12"/>
                  <a:gd name="T10" fmla="*/ 256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it-IT"/>
              </a:p>
            </p:txBody>
          </p:sp>
          <p:sp>
            <p:nvSpPr>
              <p:cNvPr id="79886"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grpSp>
      </p:grpSp>
      <p:sp>
        <p:nvSpPr>
          <p:cNvPr id="79887"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79888"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9889"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ru-RU"/>
          </a:p>
        </p:txBody>
      </p:sp>
      <p:sp>
        <p:nvSpPr>
          <p:cNvPr id="79890"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ru-RU"/>
          </a:p>
        </p:txBody>
      </p:sp>
      <p:sp>
        <p:nvSpPr>
          <p:cNvPr id="79891"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52C2ADF8-CCE0-4786-872D-D6F17C3B02C2}" type="slidenum">
              <a:rPr lang="ru-RU"/>
              <a:pPr>
                <a:defRPr/>
              </a:pPr>
              <a:t>‹N›</a:t>
            </a:fld>
            <a:endParaRPr lang="ru-RU"/>
          </a:p>
        </p:txBody>
      </p:sp>
    </p:spTree>
  </p:cSld>
  <p:clrMap bg1="dk2" tx1="lt1" bg2="dk1" tx2="lt2" accent1="accent1" accent2="accent2" accent3="accent3" accent4="accent4" accent5="accent5" accent6="accent6" hlink="hlink" folHlink="folHlink"/>
  <p:sldLayoutIdLst>
    <p:sldLayoutId id="2147483734"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ransition spd="slow">
    <p:split/>
  </p:transition>
  <p:timing>
    <p:tnLst>
      <p:par>
        <p:cTn id="1" dur="indefinite" restart="never" nodeType="tmRoot"/>
      </p:par>
    </p:tnLst>
  </p:timing>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en.wikipedia.org/wiki/Kazakhstan" TargetMode="External"/><Relationship Id="rId7" Type="http://schemas.openxmlformats.org/officeDocument/2006/relationships/hyperlink" Target="http://en.wikipedia.org/wiki/Tian_Shan" TargetMode="External"/><Relationship Id="rId2" Type="http://schemas.openxmlformats.org/officeDocument/2006/relationships/hyperlink" Target="http://en.wikipedia.org/wiki/Central_Asia" TargetMode="External"/><Relationship Id="rId1" Type="http://schemas.openxmlformats.org/officeDocument/2006/relationships/slideLayout" Target="../slideLayouts/slideLayout7.xml"/><Relationship Id="rId6" Type="http://schemas.openxmlformats.org/officeDocument/2006/relationships/hyperlink" Target="http://en.wikipedia.org/wiki/Uzbekistan" TargetMode="External"/><Relationship Id="rId5" Type="http://schemas.openxmlformats.org/officeDocument/2006/relationships/hyperlink" Target="http://en.wikipedia.org/wiki/Tajikistan" TargetMode="External"/><Relationship Id="rId4" Type="http://schemas.openxmlformats.org/officeDocument/2006/relationships/hyperlink" Target="http://en.wikipedia.org/wiki/People%27s_Republic_of_China" TargetMode="Externa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800100" y="1277938"/>
            <a:ext cx="7543800" cy="4376737"/>
          </a:xfrm>
          <a:prstGeom prst="rect">
            <a:avLst/>
          </a:prstGeom>
          <a:noFill/>
          <a:ln w="76200" cap="sq">
            <a:solidFill>
              <a:srgbClr val="FFFF66"/>
            </a:solidFill>
            <a:miter lim="800000"/>
            <a:headEnd type="none" w="sm" len="sm"/>
            <a:tailEnd type="none" w="sm" len="sm"/>
          </a:ln>
          <a:effectLst/>
        </p:spPr>
        <p:txBody>
          <a:bodyPr>
            <a:spAutoFit/>
          </a:bodyPr>
          <a:lstStyle/>
          <a:p>
            <a:pPr>
              <a:spcBef>
                <a:spcPct val="50000"/>
              </a:spcBef>
            </a:pPr>
            <a:r>
              <a:rPr lang="en-US" sz="4800" i="1">
                <a:solidFill>
                  <a:srgbClr val="FFFF66"/>
                </a:solidFill>
                <a:latin typeface="Verdana" pitchFamily="34" charset="0"/>
              </a:rPr>
              <a:t>KYRGYZSTAN </a:t>
            </a:r>
          </a:p>
          <a:p>
            <a:pPr>
              <a:spcBef>
                <a:spcPct val="50000"/>
              </a:spcBef>
            </a:pPr>
            <a:r>
              <a:rPr lang="en-US" sz="4800" i="1">
                <a:solidFill>
                  <a:srgbClr val="FFFF66"/>
                </a:solidFill>
                <a:latin typeface="Verdana" pitchFamily="34" charset="0"/>
              </a:rPr>
              <a:t>AND </a:t>
            </a:r>
          </a:p>
          <a:p>
            <a:pPr>
              <a:spcBef>
                <a:spcPct val="50000"/>
              </a:spcBef>
            </a:pPr>
            <a:r>
              <a:rPr lang="en-US" sz="4800" i="1">
                <a:solidFill>
                  <a:srgbClr val="FFFF66"/>
                </a:solidFill>
                <a:latin typeface="Verdana" pitchFamily="34" charset="0"/>
              </a:rPr>
              <a:t>KYRGYZ NATIONAL UNIVERSITY</a:t>
            </a:r>
          </a:p>
          <a:p>
            <a:pPr algn="r">
              <a:spcBef>
                <a:spcPct val="50000"/>
              </a:spcBef>
            </a:pPr>
            <a:r>
              <a:rPr lang="en-US" sz="2400" b="1" i="1">
                <a:solidFill>
                  <a:srgbClr val="FFFF66"/>
                </a:solidFill>
                <a:latin typeface="Verdana" pitchFamily="34" charset="0"/>
              </a:rPr>
              <a:t>Chinara Adamkulova</a:t>
            </a:r>
            <a:endParaRPr lang="ru-RU" sz="2400" b="1" i="1">
              <a:solidFill>
                <a:srgbClr val="FFFF66"/>
              </a:solidFill>
              <a:latin typeface="Verdana" pitchFamily="34" charset="0"/>
            </a:endParaRPr>
          </a:p>
        </p:txBody>
      </p:sp>
    </p:spTree>
  </p:cSld>
  <p:clrMapOvr>
    <a:masterClrMapping/>
  </p:clrMapOvr>
  <p:transition spd="slow">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1258888" y="495300"/>
            <a:ext cx="5827712" cy="830263"/>
          </a:xfrm>
          <a:prstGeom prst="rect">
            <a:avLst/>
          </a:prstGeom>
          <a:noFill/>
          <a:ln w="12700" cap="sq">
            <a:noFill/>
            <a:miter lim="800000"/>
            <a:headEnd type="none" w="sm" len="sm"/>
            <a:tailEnd type="none" w="sm" len="sm"/>
          </a:ln>
          <a:effectLst/>
        </p:spPr>
        <p:txBody>
          <a:bodyPr>
            <a:spAutoFit/>
          </a:bodyPr>
          <a:lstStyle/>
          <a:p>
            <a:pPr eaLnBrk="0" hangingPunct="0"/>
            <a:r>
              <a:rPr lang="en-US" sz="2400"/>
              <a:t>The important failing of existent process of licensing and attestation are:</a:t>
            </a:r>
            <a:endParaRPr lang="ru-RU" sz="2400"/>
          </a:p>
        </p:txBody>
      </p:sp>
      <p:sp>
        <p:nvSpPr>
          <p:cNvPr id="2" name="TextBox 1"/>
          <p:cNvSpPr txBox="1"/>
          <p:nvPr/>
        </p:nvSpPr>
        <p:spPr>
          <a:xfrm>
            <a:off x="1042988" y="2133600"/>
            <a:ext cx="7273925" cy="3692525"/>
          </a:xfrm>
          <a:prstGeom prst="rect">
            <a:avLst/>
          </a:prstGeom>
          <a:noFill/>
        </p:spPr>
        <p:txBody>
          <a:bodyPr>
            <a:spAutoFit/>
          </a:bodyPr>
          <a:lstStyle/>
          <a:p>
            <a:pPr marL="285750" indent="-285750">
              <a:buFont typeface="Arial" pitchFamily="34" charset="0"/>
              <a:buChar char="•"/>
              <a:defRPr/>
            </a:pPr>
            <a:r>
              <a:rPr lang="en-US" sz="2400" dirty="0"/>
              <a:t>Their orientation not toward the quality indexes, but toward quantitative characteristics (number of square meters for one student, correlation numbers of teaching staff and contingent  of students, books number for one student, etc.);</a:t>
            </a:r>
            <a:endParaRPr lang="ru-RU" sz="2400" dirty="0"/>
          </a:p>
          <a:p>
            <a:pPr marL="285750" indent="-285750">
              <a:buFont typeface="Arial" pitchFamily="34" charset="0"/>
              <a:buChar char="•"/>
              <a:defRPr/>
            </a:pPr>
            <a:r>
              <a:rPr lang="en-US" sz="2400" dirty="0"/>
              <a:t>The results of university attestation have not considered in dynamics, have not compared with previous periods and didn’t stimulate to constant development;</a:t>
            </a:r>
            <a:endParaRPr lang="ru-RU" sz="2400" dirty="0"/>
          </a:p>
          <a:p>
            <a:pPr>
              <a:defRPr/>
            </a:pPr>
            <a:endParaRPr lang="ru-RU" dirty="0"/>
          </a:p>
        </p:txBody>
      </p:sp>
    </p:spTree>
  </p:cSld>
  <p:clrMapOvr>
    <a:overrideClrMapping bg1="dk2" tx1="lt1" bg2="dk1" tx2="lt2" accent1="accent1" accent2="accent2" accent3="accent3" accent4="accent4" accent5="accent5" accent6="accent6" hlink="hlink" folHlink="folHlink"/>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6"/>
          <p:cNvSpPr>
            <a:spLocks noGrp="1" noChangeArrowheads="1"/>
          </p:cNvSpPr>
          <p:nvPr>
            <p:ph type="body" idx="1"/>
          </p:nvPr>
        </p:nvSpPr>
        <p:spPr>
          <a:xfrm>
            <a:off x="838200" y="1981200"/>
            <a:ext cx="7981950" cy="4616450"/>
          </a:xfrm>
          <a:ln w="57150" cap="sq">
            <a:solidFill>
              <a:schemeClr val="tx1"/>
            </a:solidFill>
            <a:miter lim="800000"/>
            <a:headEnd type="none" w="sm" len="sm"/>
            <a:tailEnd type="none" w="sm" len="sm"/>
          </a:ln>
        </p:spPr>
        <p:txBody>
          <a:bodyPr/>
          <a:lstStyle/>
          <a:p>
            <a:pPr>
              <a:defRPr/>
            </a:pPr>
            <a:r>
              <a:rPr lang="en-US" sz="2800" dirty="0">
                <a:effectLst/>
              </a:rPr>
              <a:t>The procedure of commission of experts’ forming and realization the external evaluation don’t let get the objectivity in full measure;</a:t>
            </a:r>
            <a:endParaRPr lang="ru-RU" sz="2800" dirty="0">
              <a:effectLst/>
            </a:endParaRPr>
          </a:p>
          <a:p>
            <a:pPr>
              <a:defRPr/>
            </a:pPr>
            <a:r>
              <a:rPr lang="en-US" sz="2800" dirty="0">
                <a:effectLst/>
              </a:rPr>
              <a:t>Stakeholders have not involved in valuation process actively;</a:t>
            </a:r>
            <a:endParaRPr lang="ru-RU" sz="2800" dirty="0">
              <a:effectLst/>
            </a:endParaRPr>
          </a:p>
          <a:p>
            <a:pPr>
              <a:defRPr/>
            </a:pPr>
            <a:r>
              <a:rPr lang="en-US" sz="2800" dirty="0">
                <a:effectLst/>
              </a:rPr>
              <a:t>The reports’ publication on the external evaluation of university doesn’t mandatory and doesn’t practice sometimes.</a:t>
            </a:r>
            <a:endParaRPr lang="ru-RU" sz="2800" dirty="0">
              <a:effectLst/>
            </a:endParaRPr>
          </a:p>
          <a:p>
            <a:pPr marL="0" indent="0" eaLnBrk="1" hangingPunct="1">
              <a:lnSpc>
                <a:spcPct val="80000"/>
              </a:lnSpc>
              <a:spcBef>
                <a:spcPct val="25000"/>
              </a:spcBef>
              <a:buClrTx/>
              <a:buFontTx/>
              <a:buNone/>
              <a:defRPr/>
            </a:pPr>
            <a:endParaRPr lang="ru-RU" sz="2800" b="1" dirty="0" smtClean="0">
              <a:effectLst/>
              <a:latin typeface="Times New Roman" pitchFamily="18" charset="0"/>
            </a:endParaRPr>
          </a:p>
        </p:txBody>
      </p:sp>
      <p:sp>
        <p:nvSpPr>
          <p:cNvPr id="13315" name="Text Box 3"/>
          <p:cNvSpPr txBox="1">
            <a:spLocks noChangeArrowheads="1"/>
          </p:cNvSpPr>
          <p:nvPr/>
        </p:nvSpPr>
        <p:spPr bwMode="auto">
          <a:xfrm>
            <a:off x="1258888" y="495300"/>
            <a:ext cx="6697662" cy="954088"/>
          </a:xfrm>
          <a:prstGeom prst="rect">
            <a:avLst/>
          </a:prstGeom>
          <a:noFill/>
          <a:ln w="12700" cap="sq">
            <a:noFill/>
            <a:miter lim="800000"/>
            <a:headEnd type="none" w="sm" len="sm"/>
            <a:tailEnd type="none" w="sm" len="sm"/>
          </a:ln>
          <a:effectLst/>
        </p:spPr>
        <p:txBody>
          <a:bodyPr>
            <a:spAutoFit/>
          </a:bodyPr>
          <a:lstStyle/>
          <a:p>
            <a:pPr eaLnBrk="0" hangingPunct="0"/>
            <a:r>
              <a:rPr lang="en-US" sz="2800"/>
              <a:t>The important failing of existent process of licensing and attestation are:</a:t>
            </a:r>
            <a:endParaRPr lang="ru-RU" sz="2800"/>
          </a:p>
        </p:txBody>
      </p:sp>
    </p:spTree>
  </p:cSld>
  <p:clrMapOvr>
    <a:overrideClrMapping bg1="dk2" tx1="lt1" bg2="dk1" tx2="lt2" accent1="accent1" accent2="accent2" accent3="accent3" accent4="accent4" accent5="accent5" accent6="accent6" hlink="hlink" folHlink="folHlink"/>
  </p:clrMapOvr>
  <p:transition spd="slow">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684213" y="2420938"/>
            <a:ext cx="7775575" cy="3324225"/>
          </a:xfrm>
          <a:prstGeom prst="rect">
            <a:avLst/>
          </a:prstGeom>
          <a:noFill/>
          <a:ln w="9525">
            <a:noFill/>
            <a:miter lim="800000"/>
            <a:headEnd/>
            <a:tailEnd/>
          </a:ln>
        </p:spPr>
        <p:txBody>
          <a:bodyPr>
            <a:spAutoFit/>
          </a:bodyPr>
          <a:lstStyle/>
          <a:p>
            <a:r>
              <a:rPr lang="en-US" sz="3200"/>
              <a:t>Since 2009 was started  Tempus Project: SCM 145688-2008-BE-SMHES"Central Asian Network on Quality Assurance and Accreditation" CANQA and more details about the project's results will tell Natalia Nikitenko, who led this project.</a:t>
            </a:r>
            <a:endParaRPr lang="ru-RU" sz="3200"/>
          </a:p>
          <a:p>
            <a:endParaRPr lang="ru-RU"/>
          </a:p>
        </p:txBody>
      </p:sp>
      <p:sp>
        <p:nvSpPr>
          <p:cNvPr id="14339" name="TextBox 4"/>
          <p:cNvSpPr txBox="1">
            <a:spLocks noChangeArrowheads="1"/>
          </p:cNvSpPr>
          <p:nvPr/>
        </p:nvSpPr>
        <p:spPr bwMode="auto">
          <a:xfrm>
            <a:off x="900113" y="476250"/>
            <a:ext cx="7704137" cy="1200150"/>
          </a:xfrm>
          <a:prstGeom prst="rect">
            <a:avLst/>
          </a:prstGeom>
          <a:noFill/>
          <a:ln w="9525">
            <a:noFill/>
            <a:miter lim="800000"/>
            <a:headEnd/>
            <a:tailEnd/>
          </a:ln>
        </p:spPr>
        <p:txBody>
          <a:bodyPr>
            <a:spAutoFit/>
          </a:bodyPr>
          <a:lstStyle/>
          <a:p>
            <a:r>
              <a:rPr lang="en-US" sz="3600"/>
              <a:t>Central Asian Network on Quality Assurance and Accreditation</a:t>
            </a:r>
            <a:endParaRPr lang="ru-RU" sz="3600"/>
          </a:p>
        </p:txBody>
      </p:sp>
    </p:spTree>
  </p:cSld>
  <p:clrMapOvr>
    <a:masterClrMapping/>
  </p:clrMapOvr>
  <p:transition spd="slow">
    <p:spli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a:xfrm>
            <a:off x="266700" y="2743200"/>
            <a:ext cx="8610600" cy="4114800"/>
          </a:xfrm>
        </p:spPr>
        <p:txBody>
          <a:bodyPr/>
          <a:lstStyle/>
          <a:p>
            <a:pPr eaLnBrk="1" hangingPunct="1">
              <a:buFont typeface="Wingdings" pitchFamily="2" charset="2"/>
              <a:buNone/>
              <a:defRPr/>
            </a:pPr>
            <a:r>
              <a:rPr lang="ru-RU" sz="4000" smtClean="0"/>
              <a:t>THANK YOU FOR YOUR ATTENTION </a:t>
            </a:r>
          </a:p>
        </p:txBody>
      </p:sp>
    </p:spTree>
  </p:cSld>
  <p:clrMapOvr>
    <a:masterClrMapping/>
  </p:clrMapOvr>
  <p:transition spd="slow">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027"/>
          <p:cNvSpPr txBox="1">
            <a:spLocks noChangeArrowheads="1"/>
          </p:cNvSpPr>
          <p:nvPr/>
        </p:nvSpPr>
        <p:spPr bwMode="auto">
          <a:xfrm>
            <a:off x="685800" y="114300"/>
            <a:ext cx="8001000" cy="1463675"/>
          </a:xfrm>
          <a:prstGeom prst="rect">
            <a:avLst/>
          </a:prstGeom>
          <a:noFill/>
          <a:ln w="12700" cap="sq">
            <a:noFill/>
            <a:miter lim="800000"/>
            <a:headEnd type="none" w="sm" len="sm"/>
            <a:tailEnd type="none" w="sm" len="sm"/>
          </a:ln>
          <a:effectLst/>
        </p:spPr>
        <p:txBody>
          <a:bodyPr>
            <a:spAutoFit/>
          </a:bodyPr>
          <a:lstStyle/>
          <a:p>
            <a:pPr>
              <a:spcBef>
                <a:spcPct val="50000"/>
              </a:spcBef>
            </a:pPr>
            <a:r>
              <a:rPr lang="ru-RU" sz="2000" b="1"/>
              <a:t>Kyrgyzstan is a landlocked country in </a:t>
            </a:r>
            <a:r>
              <a:rPr lang="ru-RU" sz="2000" b="1">
                <a:hlinkClick r:id="rId2" tooltip="Central Asia"/>
              </a:rPr>
              <a:t>Central Asia</a:t>
            </a:r>
            <a:r>
              <a:rPr lang="ru-RU" sz="2000" b="1"/>
              <a:t>, bordering </a:t>
            </a:r>
            <a:r>
              <a:rPr lang="ru-RU" sz="2000" b="1">
                <a:hlinkClick r:id="rId3" tooltip="Kazakhstan"/>
              </a:rPr>
              <a:t>Kazakhstan</a:t>
            </a:r>
            <a:r>
              <a:rPr lang="ru-RU" sz="2000" b="1"/>
              <a:t>, </a:t>
            </a:r>
            <a:r>
              <a:rPr lang="ru-RU" sz="2000" b="1">
                <a:hlinkClick r:id="rId4" tooltip="People's Republic of China"/>
              </a:rPr>
              <a:t>China</a:t>
            </a:r>
            <a:r>
              <a:rPr lang="ru-RU" sz="2000" b="1"/>
              <a:t>, </a:t>
            </a:r>
            <a:r>
              <a:rPr lang="ru-RU" sz="2000" b="1">
                <a:hlinkClick r:id="rId5" tooltip="Tajikistan"/>
              </a:rPr>
              <a:t>Tajikistan</a:t>
            </a:r>
            <a:r>
              <a:rPr lang="ru-RU" sz="2000" b="1"/>
              <a:t> and </a:t>
            </a:r>
            <a:r>
              <a:rPr lang="ru-RU" sz="2000" b="1">
                <a:hlinkClick r:id="rId6" tooltip="Uzbekistan"/>
              </a:rPr>
              <a:t>Uzbekistan</a:t>
            </a:r>
            <a:r>
              <a:rPr lang="ru-RU" sz="2000" b="1"/>
              <a:t>. </a:t>
            </a:r>
            <a:endParaRPr lang="en-US" sz="2000" b="1"/>
          </a:p>
          <a:p>
            <a:pPr>
              <a:spcBef>
                <a:spcPct val="50000"/>
              </a:spcBef>
            </a:pPr>
            <a:r>
              <a:rPr lang="ru-RU" sz="2000" b="1"/>
              <a:t>The mountainous region of the </a:t>
            </a:r>
            <a:r>
              <a:rPr lang="ru-RU" sz="2000" b="1">
                <a:hlinkClick r:id="rId7" tooltip="Tian Shan"/>
              </a:rPr>
              <a:t>Tian Shan</a:t>
            </a:r>
            <a:r>
              <a:rPr lang="ru-RU" sz="2000" b="1"/>
              <a:t> covers over 80% of the country</a:t>
            </a:r>
            <a:r>
              <a:rPr lang="en-US" sz="2000" b="1"/>
              <a:t>.  </a:t>
            </a:r>
            <a:r>
              <a:rPr lang="ru-RU" sz="2000" b="1"/>
              <a:t> </a:t>
            </a:r>
          </a:p>
        </p:txBody>
      </p:sp>
      <p:pic>
        <p:nvPicPr>
          <p:cNvPr id="4099" name="Picture 1029"/>
          <p:cNvPicPr>
            <a:picLocks noChangeAspect="1" noChangeArrowheads="1"/>
          </p:cNvPicPr>
          <p:nvPr/>
        </p:nvPicPr>
        <p:blipFill>
          <a:blip r:embed="rId8" cstate="print"/>
          <a:srcRect/>
          <a:stretch>
            <a:fillRect/>
          </a:stretch>
        </p:blipFill>
        <p:spPr bwMode="auto">
          <a:xfrm>
            <a:off x="47625" y="1549400"/>
            <a:ext cx="5257800" cy="2657475"/>
          </a:xfrm>
          <a:prstGeom prst="rect">
            <a:avLst/>
          </a:prstGeom>
          <a:noFill/>
          <a:ln w="12700" cap="sq">
            <a:noFill/>
            <a:miter lim="800000"/>
            <a:headEnd type="none" w="sm" len="sm"/>
            <a:tailEnd type="none" w="sm" len="sm"/>
          </a:ln>
          <a:effectLst/>
        </p:spPr>
      </p:pic>
      <p:sp>
        <p:nvSpPr>
          <p:cNvPr id="4100" name="Text Box 1030"/>
          <p:cNvSpPr txBox="1">
            <a:spLocks noChangeArrowheads="1"/>
          </p:cNvSpPr>
          <p:nvPr/>
        </p:nvSpPr>
        <p:spPr bwMode="auto">
          <a:xfrm>
            <a:off x="5257800" y="2057400"/>
            <a:ext cx="3886200" cy="822325"/>
          </a:xfrm>
          <a:prstGeom prst="rect">
            <a:avLst/>
          </a:prstGeom>
          <a:noFill/>
          <a:ln w="12700" cap="sq">
            <a:noFill/>
            <a:miter lim="800000"/>
            <a:headEnd type="none" w="sm" len="sm"/>
            <a:tailEnd type="none" w="sm" len="sm"/>
          </a:ln>
          <a:effectLst/>
        </p:spPr>
        <p:txBody>
          <a:bodyPr>
            <a:spAutoFit/>
          </a:bodyPr>
          <a:lstStyle/>
          <a:p>
            <a:pPr>
              <a:spcBef>
                <a:spcPct val="50000"/>
              </a:spcBef>
            </a:pPr>
            <a:r>
              <a:rPr lang="ru-RU" sz="2400"/>
              <a:t>Kyrgyzstan's population is estimated at 5.2 million</a:t>
            </a:r>
          </a:p>
        </p:txBody>
      </p:sp>
      <p:pic>
        <p:nvPicPr>
          <p:cNvPr id="4101" name="Picture 1031"/>
          <p:cNvPicPr>
            <a:picLocks noChangeAspect="1" noChangeArrowheads="1"/>
          </p:cNvPicPr>
          <p:nvPr/>
        </p:nvPicPr>
        <p:blipFill>
          <a:blip r:embed="rId9" cstate="print"/>
          <a:srcRect/>
          <a:stretch>
            <a:fillRect/>
          </a:stretch>
        </p:blipFill>
        <p:spPr bwMode="auto">
          <a:xfrm>
            <a:off x="3387725" y="4232275"/>
            <a:ext cx="5756275" cy="2543175"/>
          </a:xfrm>
          <a:prstGeom prst="rect">
            <a:avLst/>
          </a:prstGeom>
          <a:noFill/>
          <a:ln w="12700" cap="sq">
            <a:noFill/>
            <a:miter lim="800000"/>
            <a:headEnd type="none" w="sm" len="sm"/>
            <a:tailEnd type="none" w="sm" len="sm"/>
          </a:ln>
          <a:effectLst/>
        </p:spPr>
      </p:pic>
    </p:spTree>
  </p:cSld>
  <p:clrMapOvr>
    <a:masterClrMapping/>
  </p:clrMapOvr>
  <p:transition spd="slow">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1295400" y="381000"/>
            <a:ext cx="7010400" cy="1362075"/>
          </a:xfrm>
          <a:prstGeom prst="rect">
            <a:avLst/>
          </a:prstGeom>
          <a:noFill/>
          <a:ln w="50800" cap="sq">
            <a:solidFill>
              <a:schemeClr val="tx1"/>
            </a:solidFill>
            <a:miter lim="800000"/>
            <a:headEnd type="none" w="sm" len="sm"/>
            <a:tailEnd type="none" w="sm" len="sm"/>
          </a:ln>
          <a:effectLst/>
        </p:spPr>
        <p:txBody>
          <a:bodyPr>
            <a:spAutoFit/>
          </a:bodyPr>
          <a:lstStyle/>
          <a:p>
            <a:pPr algn="ctr" eaLnBrk="0" hangingPunct="0">
              <a:spcBef>
                <a:spcPct val="50000"/>
              </a:spcBef>
            </a:pPr>
            <a:r>
              <a:rPr lang="en-US" sz="4000" b="1">
                <a:latin typeface="Times New Roman" pitchFamily="18" charset="0"/>
                <a:cs typeface="Times New Roman" pitchFamily="18" charset="0"/>
              </a:rPr>
              <a:t>Kyrgyz National university of name Zhusup Balasagyn</a:t>
            </a:r>
            <a:r>
              <a:rPr lang="ru-RU" sz="4000" b="1">
                <a:latin typeface="Times New Roman" pitchFamily="18" charset="0"/>
              </a:rPr>
              <a:t> </a:t>
            </a:r>
          </a:p>
        </p:txBody>
      </p:sp>
      <p:sp>
        <p:nvSpPr>
          <p:cNvPr id="5123" name="Text Box 5"/>
          <p:cNvSpPr txBox="1">
            <a:spLocks noChangeArrowheads="1"/>
          </p:cNvSpPr>
          <p:nvPr/>
        </p:nvSpPr>
        <p:spPr bwMode="auto">
          <a:xfrm>
            <a:off x="468313" y="2349500"/>
            <a:ext cx="8207375" cy="4030663"/>
          </a:xfrm>
          <a:prstGeom prst="rect">
            <a:avLst/>
          </a:prstGeom>
          <a:noFill/>
          <a:ln w="50800" cap="sq">
            <a:solidFill>
              <a:schemeClr val="tx1"/>
            </a:solidFill>
            <a:miter lim="800000"/>
            <a:headEnd type="none" w="sm" len="sm"/>
            <a:tailEnd type="none" w="sm" len="sm"/>
          </a:ln>
          <a:effectLst/>
        </p:spPr>
        <p:txBody>
          <a:bodyPr>
            <a:spAutoFit/>
          </a:bodyPr>
          <a:lstStyle/>
          <a:p>
            <a:pPr eaLnBrk="0" hangingPunct="0">
              <a:spcBef>
                <a:spcPct val="50000"/>
              </a:spcBef>
            </a:pPr>
            <a:r>
              <a:rPr lang="en-US" sz="3200">
                <a:cs typeface="Times New Roman" pitchFamily="18" charset="0"/>
              </a:rPr>
              <a:t>KNU is the oldest university in Kyrgyzstan, KNU has been based in 1932 as the Kyrgyz state pedagogical institute.</a:t>
            </a:r>
            <a:endParaRPr lang="ru-RU" sz="3200">
              <a:latin typeface="Times New Roman" pitchFamily="18" charset="0"/>
              <a:cs typeface="Times New Roman" pitchFamily="18" charset="0"/>
            </a:endParaRPr>
          </a:p>
          <a:p>
            <a:pPr eaLnBrk="0" hangingPunct="0">
              <a:spcBef>
                <a:spcPct val="50000"/>
              </a:spcBef>
            </a:pPr>
            <a:r>
              <a:rPr lang="en-US" sz="4000">
                <a:latin typeface="Times New Roman" pitchFamily="18" charset="0"/>
                <a:cs typeface="Times New Roman" pitchFamily="18" charset="0"/>
              </a:rPr>
              <a:t>Students - 25500. </a:t>
            </a:r>
            <a:endParaRPr lang="ru-RU" sz="4000">
              <a:latin typeface="Times New Roman" pitchFamily="18" charset="0"/>
              <a:cs typeface="Times New Roman" pitchFamily="18" charset="0"/>
            </a:endParaRPr>
          </a:p>
          <a:p>
            <a:pPr eaLnBrk="0" hangingPunct="0">
              <a:spcBef>
                <a:spcPct val="50000"/>
              </a:spcBef>
            </a:pPr>
            <a:r>
              <a:rPr lang="en-US" sz="4000">
                <a:latin typeface="Times New Roman" pitchFamily="18" charset="0"/>
                <a:cs typeface="Times New Roman" pitchFamily="18" charset="0"/>
              </a:rPr>
              <a:t>Teachers - 1046, and 439 from them with a scientific PhD degree.</a:t>
            </a:r>
            <a:endParaRPr lang="ru-RU" sz="4000">
              <a:latin typeface="Times New Roman" pitchFamily="18" charset="0"/>
            </a:endParaRPr>
          </a:p>
        </p:txBody>
      </p:sp>
    </p:spTree>
  </p:cSld>
  <p:clrMapOvr>
    <a:masterClrMapping/>
  </p:clrMapOvr>
  <p:transition spd="slow">
    <p:spli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1026"/>
          <p:cNvSpPr>
            <a:spLocks noChangeArrowheads="1"/>
          </p:cNvSpPr>
          <p:nvPr/>
        </p:nvSpPr>
        <p:spPr bwMode="auto">
          <a:xfrm>
            <a:off x="684213" y="1447800"/>
            <a:ext cx="7775575" cy="4752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spcBef>
                <a:spcPct val="20000"/>
              </a:spcBef>
              <a:buClr>
                <a:schemeClr val="tx1"/>
              </a:buClr>
              <a:buSzPct val="70000"/>
              <a:buFont typeface="Wingdings" pitchFamily="2" charset="2"/>
              <a:buChar char="Ш"/>
              <a:defRPr/>
            </a:pPr>
            <a:r>
              <a:rPr lang="en-US" sz="2400" b="1" u="sng" dirty="0">
                <a:effectLst>
                  <a:outerShdw blurRad="38100" dist="38100" dir="2700000" algn="tl">
                    <a:srgbClr val="000000"/>
                  </a:outerShdw>
                </a:effectLst>
              </a:rPr>
              <a:t>Statistics </a:t>
            </a:r>
          </a:p>
          <a:p>
            <a:pPr marL="342900" indent="-342900">
              <a:spcBef>
                <a:spcPct val="20000"/>
              </a:spcBef>
              <a:buClr>
                <a:schemeClr val="tx1"/>
              </a:buClr>
              <a:buSzPct val="70000"/>
              <a:buFont typeface="Wingdings" pitchFamily="2" charset="2"/>
              <a:buChar char="Ш"/>
              <a:defRPr/>
            </a:pPr>
            <a:endParaRPr lang="en-US" sz="2400" b="1" dirty="0">
              <a:effectLst>
                <a:outerShdw blurRad="38100" dist="38100" dir="2700000" algn="tl">
                  <a:srgbClr val="000000"/>
                </a:outerShdw>
              </a:effectLst>
            </a:endParaRPr>
          </a:p>
          <a:p>
            <a:pPr marL="342900" indent="-342900">
              <a:spcBef>
                <a:spcPct val="20000"/>
              </a:spcBef>
              <a:buClr>
                <a:schemeClr val="tx1"/>
              </a:buClr>
              <a:buSzPct val="70000"/>
              <a:buFont typeface="Wingdings" pitchFamily="2" charset="2"/>
              <a:buChar char="Ш"/>
              <a:defRPr/>
            </a:pPr>
            <a:r>
              <a:rPr lang="en-US" sz="2400" b="1" dirty="0">
                <a:effectLst>
                  <a:outerShdw blurRad="38100" dist="38100" dir="2700000" algn="tl">
                    <a:srgbClr val="000000"/>
                  </a:outerShdw>
                </a:effectLst>
              </a:rPr>
              <a:t>50 universities in Kyrgyzstan:  </a:t>
            </a:r>
          </a:p>
          <a:p>
            <a:pPr marL="342900" indent="-342900">
              <a:spcBef>
                <a:spcPct val="20000"/>
              </a:spcBef>
              <a:buClr>
                <a:schemeClr val="tx1"/>
              </a:buClr>
              <a:buSzPct val="70000"/>
              <a:buFont typeface="Wingdings" pitchFamily="2" charset="2"/>
              <a:buChar char="Ш"/>
              <a:defRPr/>
            </a:pPr>
            <a:r>
              <a:rPr lang="en-US" sz="2400" b="1" dirty="0">
                <a:effectLst>
                  <a:outerShdw blurRad="38100" dist="38100" dir="2700000" algn="tl">
                    <a:srgbClr val="000000"/>
                  </a:outerShdw>
                </a:effectLst>
              </a:rPr>
              <a:t>35 public universities </a:t>
            </a:r>
          </a:p>
          <a:p>
            <a:pPr marL="342900" indent="-342900">
              <a:spcBef>
                <a:spcPct val="20000"/>
              </a:spcBef>
              <a:buClr>
                <a:schemeClr val="tx1"/>
              </a:buClr>
              <a:buSzPct val="70000"/>
              <a:buFont typeface="Wingdings" pitchFamily="2" charset="2"/>
              <a:buChar char="Ш"/>
              <a:defRPr/>
            </a:pPr>
            <a:r>
              <a:rPr lang="en-US" sz="2400" b="1" dirty="0">
                <a:effectLst>
                  <a:outerShdw blurRad="38100" dist="38100" dir="2700000" algn="tl">
                    <a:srgbClr val="000000"/>
                  </a:outerShdw>
                </a:effectLst>
              </a:rPr>
              <a:t>15 non-public universities including </a:t>
            </a:r>
          </a:p>
          <a:p>
            <a:pPr marL="342900" indent="-342900">
              <a:spcBef>
                <a:spcPct val="20000"/>
              </a:spcBef>
              <a:buClr>
                <a:schemeClr val="tx1"/>
              </a:buClr>
              <a:buSzPct val="70000"/>
              <a:buFontTx/>
              <a:buChar char="-"/>
              <a:defRPr/>
            </a:pPr>
            <a:r>
              <a:rPr lang="en-US" sz="2400" b="1" dirty="0">
                <a:effectLst>
                  <a:outerShdw blurRad="38100" dist="38100" dir="2700000" algn="tl">
                    <a:srgbClr val="000000"/>
                  </a:outerShdw>
                </a:effectLst>
              </a:rPr>
              <a:t>5 universities established by inter-state agreements </a:t>
            </a:r>
          </a:p>
          <a:p>
            <a:pPr marL="342900" indent="-342900">
              <a:spcBef>
                <a:spcPct val="20000"/>
              </a:spcBef>
              <a:buClr>
                <a:schemeClr val="tx1"/>
              </a:buClr>
              <a:buSzPct val="70000"/>
              <a:buFontTx/>
              <a:buChar char="-"/>
              <a:defRPr/>
            </a:pPr>
            <a:r>
              <a:rPr lang="en-US" sz="2400" b="1" dirty="0">
                <a:effectLst>
                  <a:outerShdw blurRad="38100" dist="38100" dir="2700000" algn="tl">
                    <a:srgbClr val="000000"/>
                  </a:outerShdw>
                </a:effectLst>
              </a:rPr>
              <a:t> </a:t>
            </a:r>
          </a:p>
          <a:p>
            <a:pPr marL="342900" indent="-342900">
              <a:spcBef>
                <a:spcPct val="20000"/>
              </a:spcBef>
              <a:buClr>
                <a:schemeClr val="tx1"/>
              </a:buClr>
              <a:buSzPct val="70000"/>
              <a:buFontTx/>
              <a:buChar char="-"/>
              <a:defRPr/>
            </a:pPr>
            <a:r>
              <a:rPr lang="en-US" sz="2400" b="1" dirty="0">
                <a:effectLst>
                  <a:outerShdw blurRad="38100" dist="38100" dir="2700000" algn="tl">
                    <a:srgbClr val="000000"/>
                  </a:outerShdw>
                </a:effectLst>
              </a:rPr>
              <a:t>15,830 teachers – lecturers </a:t>
            </a:r>
          </a:p>
          <a:p>
            <a:pPr marL="342900" indent="-342900">
              <a:spcBef>
                <a:spcPct val="20000"/>
              </a:spcBef>
              <a:buClr>
                <a:schemeClr val="tx1"/>
              </a:buClr>
              <a:buSzPct val="70000"/>
              <a:buFont typeface="Wingdings" pitchFamily="2" charset="2"/>
              <a:buChar char="Ш"/>
              <a:defRPr/>
            </a:pPr>
            <a:endParaRPr lang="en-US" sz="2400" b="1" dirty="0">
              <a:effectLst>
                <a:outerShdw blurRad="38100" dist="38100" dir="2700000" algn="tl">
                  <a:srgbClr val="000000"/>
                </a:outerShdw>
              </a:effectLst>
            </a:endParaRPr>
          </a:p>
          <a:p>
            <a:pPr marL="342900" indent="-342900">
              <a:spcBef>
                <a:spcPct val="20000"/>
              </a:spcBef>
              <a:buClr>
                <a:schemeClr val="tx1"/>
              </a:buClr>
              <a:buSzPct val="70000"/>
              <a:buFont typeface="Wingdings" pitchFamily="2" charset="2"/>
              <a:buChar char="Ш"/>
              <a:defRPr/>
            </a:pPr>
            <a:r>
              <a:rPr lang="en-US" sz="2400" b="1" dirty="0">
                <a:effectLst>
                  <a:outerShdw blurRad="38100" dist="38100" dir="2700000" algn="tl">
                    <a:srgbClr val="000000"/>
                  </a:outerShdw>
                </a:effectLst>
              </a:rPr>
              <a:t>224,729 students in 2010 - 2011 </a:t>
            </a:r>
          </a:p>
          <a:p>
            <a:pPr marL="342900" indent="-342900">
              <a:spcBef>
                <a:spcPct val="20000"/>
              </a:spcBef>
              <a:buClr>
                <a:schemeClr val="tx1"/>
              </a:buClr>
              <a:buSzPct val="70000"/>
              <a:buFont typeface="Wingdings" pitchFamily="2" charset="2"/>
              <a:buNone/>
              <a:defRPr/>
            </a:pPr>
            <a:r>
              <a:rPr lang="en-US" sz="2000" b="1" dirty="0">
                <a:effectLst>
                  <a:outerShdw blurRad="38100" dist="38100" dir="2700000" algn="tl">
                    <a:srgbClr val="000000"/>
                  </a:outerShdw>
                </a:effectLst>
              </a:rPr>
              <a:t>		</a:t>
            </a:r>
          </a:p>
        </p:txBody>
      </p:sp>
      <p:sp>
        <p:nvSpPr>
          <p:cNvPr id="91139" name="Rectangle 1027"/>
          <p:cNvSpPr>
            <a:spLocks noChangeArrowheads="1"/>
          </p:cNvSpPr>
          <p:nvPr/>
        </p:nvSpPr>
        <p:spPr bwMode="auto">
          <a:xfrm>
            <a:off x="1835150" y="476250"/>
            <a:ext cx="5113338" cy="72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defRPr/>
            </a:pPr>
            <a:r>
              <a:rPr lang="en-US" sz="3200">
                <a:effectLst>
                  <a:outerShdw blurRad="38100" dist="38100" dir="2700000" algn="tl">
                    <a:srgbClr val="000000"/>
                  </a:outerShdw>
                </a:effectLst>
              </a:rPr>
              <a:t>Higher Education system in Kyrgyzstan</a:t>
            </a:r>
            <a:br>
              <a:rPr lang="en-US" sz="3200">
                <a:effectLst>
                  <a:outerShdw blurRad="38100" dist="38100" dir="2700000" algn="tl">
                    <a:srgbClr val="000000"/>
                  </a:outerShdw>
                </a:effectLst>
              </a:rPr>
            </a:br>
            <a:endParaRPr lang="ru-RU" sz="3200">
              <a:effectLst>
                <a:outerShdw blurRad="38100" dist="38100" dir="2700000" algn="tl">
                  <a:srgbClr val="000000"/>
                </a:outerShdw>
              </a:effectLst>
            </a:endParaRPr>
          </a:p>
        </p:txBody>
      </p:sp>
    </p:spTree>
  </p:cSld>
  <p:clrMapOvr>
    <a:masterClrMapping/>
  </p:clrMapOvr>
  <p:transition spd="slow">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468313" y="381000"/>
            <a:ext cx="8280400" cy="1570038"/>
          </a:xfrm>
          <a:prstGeom prst="rect">
            <a:avLst/>
          </a:prstGeom>
          <a:noFill/>
          <a:ln w="50800" cap="sq">
            <a:solidFill>
              <a:schemeClr val="tx1"/>
            </a:solidFill>
            <a:miter lim="800000"/>
            <a:headEnd type="none" w="sm" len="sm"/>
            <a:tailEnd type="none" w="sm" len="sm"/>
          </a:ln>
          <a:effectLst/>
        </p:spPr>
        <p:txBody>
          <a:bodyPr>
            <a:spAutoFit/>
          </a:bodyPr>
          <a:lstStyle/>
          <a:p>
            <a:pPr algn="ctr" eaLnBrk="0" hangingPunct="0">
              <a:spcBef>
                <a:spcPct val="50000"/>
              </a:spcBef>
            </a:pPr>
            <a:r>
              <a:rPr lang="en-US" sz="3200"/>
              <a:t>General characteristic of the external system of quality assurance of high professional education in Kyrgyz Republic</a:t>
            </a:r>
            <a:endParaRPr lang="ru-RU" sz="3200" b="1">
              <a:latin typeface="Times New Roman" pitchFamily="18" charset="0"/>
            </a:endParaRPr>
          </a:p>
        </p:txBody>
      </p:sp>
      <p:sp>
        <p:nvSpPr>
          <p:cNvPr id="7171" name="Text Box 6"/>
          <p:cNvSpPr txBox="1">
            <a:spLocks noChangeArrowheads="1"/>
          </p:cNvSpPr>
          <p:nvPr/>
        </p:nvSpPr>
        <p:spPr bwMode="auto">
          <a:xfrm>
            <a:off x="900113" y="2743200"/>
            <a:ext cx="7559675" cy="3540125"/>
          </a:xfrm>
          <a:prstGeom prst="rect">
            <a:avLst/>
          </a:prstGeom>
          <a:noFill/>
          <a:ln w="12700" cap="sq">
            <a:noFill/>
            <a:miter lim="800000"/>
            <a:headEnd type="none" w="sm" len="sm"/>
            <a:tailEnd type="none" w="sm" len="sm"/>
          </a:ln>
          <a:effectLst/>
        </p:spPr>
        <p:txBody>
          <a:bodyPr>
            <a:spAutoFit/>
          </a:bodyPr>
          <a:lstStyle/>
          <a:p>
            <a:pPr eaLnBrk="0" hangingPunct="0"/>
            <a:r>
              <a:rPr lang="en-US" sz="2800"/>
              <a:t>The basic positions about quality assurance of high professional education are assigned to the law “About education”.</a:t>
            </a:r>
            <a:endParaRPr lang="ru-RU" sz="2800"/>
          </a:p>
          <a:p>
            <a:pPr eaLnBrk="0" hangingPunct="0"/>
            <a:r>
              <a:rPr lang="en-US" sz="2800"/>
              <a:t>At present time the external system of quality assurance in compliance with the law of Kyrgyz Republic “About education” includes the procedures of licensing and state accreditation (attestation).</a:t>
            </a:r>
            <a:endParaRPr lang="ru-RU" sz="2800"/>
          </a:p>
        </p:txBody>
      </p:sp>
    </p:spTree>
  </p:cSld>
  <p:clrMapOvr>
    <a:overrideClrMapping bg1="dk2" tx1="lt1" bg2="dk1" tx2="lt2" accent1="accent1" accent2="accent2" accent3="accent3" accent4="accent4" accent5="accent5" accent6="accent6" hlink="hlink" folHlink="folHlink"/>
  </p:clrMapOvr>
  <p:transition spd="slow">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684213" y="381000"/>
            <a:ext cx="8135937" cy="1816100"/>
          </a:xfrm>
          <a:prstGeom prst="rect">
            <a:avLst/>
          </a:prstGeom>
          <a:noFill/>
          <a:ln w="50800" cap="sq">
            <a:solidFill>
              <a:schemeClr val="tx1"/>
            </a:solidFill>
            <a:miter lim="800000"/>
            <a:headEnd type="none" w="sm" len="sm"/>
            <a:tailEnd type="none" w="sm" len="sm"/>
          </a:ln>
          <a:effectLst/>
        </p:spPr>
        <p:txBody>
          <a:bodyPr>
            <a:spAutoFit/>
          </a:bodyPr>
          <a:lstStyle/>
          <a:p>
            <a:pPr marL="742950" lvl="1" indent="-285750" eaLnBrk="0" hangingPunct="0"/>
            <a:r>
              <a:rPr lang="en-US" sz="2800" b="1"/>
              <a:t>State inspection on licensing and attestation of educational institutions under the Ministry of education and science of Kyrgyz Republic </a:t>
            </a:r>
            <a:endParaRPr lang="ru-RU" sz="2800"/>
          </a:p>
        </p:txBody>
      </p:sp>
      <p:sp>
        <p:nvSpPr>
          <p:cNvPr id="9219" name="Text Box 5"/>
          <p:cNvSpPr txBox="1">
            <a:spLocks noChangeArrowheads="1"/>
          </p:cNvSpPr>
          <p:nvPr/>
        </p:nvSpPr>
        <p:spPr bwMode="auto">
          <a:xfrm>
            <a:off x="468313" y="2828925"/>
            <a:ext cx="8351837" cy="3046413"/>
          </a:xfrm>
          <a:prstGeom prst="rect">
            <a:avLst/>
          </a:prstGeom>
          <a:noFill/>
          <a:ln w="50800" cap="sq">
            <a:solidFill>
              <a:schemeClr val="tx1"/>
            </a:solidFill>
            <a:miter lim="800000"/>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r>
              <a:rPr lang="en-US" sz="3200" b="1" cap="all" dirty="0" smtClean="0"/>
              <a:t>The main activity’s directions of the State inspection: </a:t>
            </a:r>
            <a:endParaRPr lang="en-US" sz="3200" dirty="0" smtClean="0"/>
          </a:p>
          <a:p>
            <a:pPr>
              <a:defRPr/>
            </a:pPr>
            <a:r>
              <a:rPr lang="en-US" sz="3200" dirty="0" smtClean="0"/>
              <a:t>Organization and realization of the procedures on licensing and accreditation (attestation) in compliance with legislation and normative acts of Kyrgyz Republic.</a:t>
            </a:r>
            <a:endParaRPr lang="ru-RU" sz="3200" dirty="0" smtClean="0"/>
          </a:p>
        </p:txBody>
      </p:sp>
    </p:spTree>
  </p:cSld>
  <p:clrMapOvr>
    <a:overrideClrMapping bg1="dk2" tx1="lt1" bg2="dk1" tx2="lt2" accent1="accent1" accent2="accent2" accent3="accent3" accent4="accent4" accent5="accent5" accent6="accent6" hlink="hlink" folHlink="folHlink"/>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1187450" y="2492375"/>
            <a:ext cx="7575550" cy="3232150"/>
          </a:xfrm>
          <a:prstGeom prst="rect">
            <a:avLst/>
          </a:prstGeom>
          <a:noFill/>
          <a:ln w="50800" cap="sq">
            <a:solidFill>
              <a:schemeClr val="tx1"/>
            </a:solidFill>
            <a:miter lim="800000"/>
            <a:headEnd type="none" w="sm" len="sm"/>
            <a:tailEnd type="none" w="sm" len="sm"/>
          </a:ln>
          <a:effectLst/>
        </p:spPr>
        <p:txBody>
          <a:bodyPr>
            <a:spAutoFit/>
          </a:bodyPr>
          <a:lstStyle/>
          <a:p>
            <a:pPr eaLnBrk="0" hangingPunct="0">
              <a:spcBef>
                <a:spcPct val="50000"/>
              </a:spcBef>
            </a:pPr>
            <a:r>
              <a:rPr lang="en-US" sz="2400"/>
              <a:t>Licensing of the institutes of higher education was introduced in 1993 and it is realized for the purpose of accordance the rights to educational activity. At the beginning the licensing procedure was applied to new institutes of higher education and programs. </a:t>
            </a:r>
          </a:p>
          <a:p>
            <a:pPr eaLnBrk="0" hangingPunct="0">
              <a:spcBef>
                <a:spcPct val="50000"/>
              </a:spcBef>
            </a:pPr>
            <a:r>
              <a:rPr lang="en-US" sz="2400"/>
              <a:t>Since 1998 the licensing began the mandatory procedure realizing once in five years for all institutes of higher education and educational programs</a:t>
            </a:r>
            <a:endParaRPr lang="ru-RU" b="1">
              <a:latin typeface="Times New Roman" pitchFamily="18" charset="0"/>
            </a:endParaRPr>
          </a:p>
        </p:txBody>
      </p:sp>
      <p:sp>
        <p:nvSpPr>
          <p:cNvPr id="9219" name="Text Box 4"/>
          <p:cNvSpPr txBox="1">
            <a:spLocks noChangeArrowheads="1"/>
          </p:cNvSpPr>
          <p:nvPr/>
        </p:nvSpPr>
        <p:spPr bwMode="auto">
          <a:xfrm>
            <a:off x="2057400" y="381000"/>
            <a:ext cx="6477000" cy="274638"/>
          </a:xfrm>
          <a:prstGeom prst="rect">
            <a:avLst/>
          </a:prstGeom>
          <a:noFill/>
          <a:ln w="12700" cap="sq">
            <a:noFill/>
            <a:miter lim="800000"/>
            <a:headEnd type="none" w="sm" len="sm"/>
            <a:tailEnd type="none" w="sm" len="sm"/>
          </a:ln>
          <a:effectLst/>
        </p:spPr>
        <p:txBody>
          <a:bodyPr>
            <a:spAutoFit/>
          </a:bodyPr>
          <a:lstStyle/>
          <a:p>
            <a:pPr eaLnBrk="0" hangingPunct="0">
              <a:spcBef>
                <a:spcPct val="50000"/>
              </a:spcBef>
            </a:pPr>
            <a:endParaRPr lang="it-IT" sz="1200">
              <a:latin typeface="Times New Roman" pitchFamily="18" charset="0"/>
            </a:endParaRPr>
          </a:p>
        </p:txBody>
      </p:sp>
      <p:sp>
        <p:nvSpPr>
          <p:cNvPr id="9220" name="Text Box 5"/>
          <p:cNvSpPr txBox="1">
            <a:spLocks noChangeArrowheads="1"/>
          </p:cNvSpPr>
          <p:nvPr/>
        </p:nvSpPr>
        <p:spPr bwMode="auto">
          <a:xfrm>
            <a:off x="1331913" y="609600"/>
            <a:ext cx="7431087" cy="461963"/>
          </a:xfrm>
          <a:prstGeom prst="rect">
            <a:avLst/>
          </a:prstGeom>
          <a:noFill/>
          <a:ln w="50800" cap="sq">
            <a:solidFill>
              <a:schemeClr val="tx1"/>
            </a:solidFill>
            <a:miter lim="800000"/>
            <a:headEnd type="none" w="sm" len="sm"/>
            <a:tailEnd type="none" w="sm" len="sm"/>
          </a:ln>
          <a:effectLst/>
        </p:spPr>
        <p:txBody>
          <a:bodyPr>
            <a:spAutoFit/>
          </a:bodyPr>
          <a:lstStyle/>
          <a:p>
            <a:pPr marL="0" lvl="1" algn="ctr" eaLnBrk="0" hangingPunct="0">
              <a:spcBef>
                <a:spcPct val="50000"/>
              </a:spcBef>
            </a:pPr>
            <a:r>
              <a:rPr lang="en-US" sz="2400" b="1"/>
              <a:t>Licensing the institutes of higher education </a:t>
            </a:r>
            <a:endParaRPr lang="ru-RU" sz="2400"/>
          </a:p>
        </p:txBody>
      </p:sp>
    </p:spTree>
  </p:cSld>
  <p:clrMapOvr>
    <a:overrideClrMapping bg1="dk2" tx1="lt1" bg2="dk1" tx2="lt2" accent1="accent1" accent2="accent2" accent3="accent3" accent4="accent4" accent5="accent5" accent6="accent6" hlink="hlink" folHlink="folHlink"/>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827088" y="2057400"/>
            <a:ext cx="8012112" cy="4340225"/>
          </a:xfrm>
          <a:prstGeom prst="rect">
            <a:avLst/>
          </a:prstGeom>
          <a:noFill/>
          <a:ln w="50800" cap="sq">
            <a:solidFill>
              <a:schemeClr val="tx1"/>
            </a:solidFill>
            <a:miter lim="800000"/>
            <a:headEnd type="none" w="sm" len="sm"/>
            <a:tailEnd type="none" w="sm" len="sm"/>
          </a:ln>
          <a:effectLst/>
        </p:spPr>
        <p:txBody>
          <a:bodyPr>
            <a:spAutoFit/>
          </a:bodyPr>
          <a:lstStyle/>
          <a:p>
            <a:pPr eaLnBrk="0" hangingPunct="0">
              <a:spcBef>
                <a:spcPct val="50000"/>
              </a:spcBef>
            </a:pPr>
            <a:r>
              <a:rPr lang="en-US" sz="2400"/>
              <a:t>State inspection on licensing and attestation of Kyrgyz Republic give license on basis of commission of experts’ conclusion.</a:t>
            </a:r>
          </a:p>
          <a:p>
            <a:pPr eaLnBrk="0" hangingPunct="0">
              <a:spcBef>
                <a:spcPct val="50000"/>
              </a:spcBef>
            </a:pPr>
            <a:r>
              <a:rPr lang="en-US" sz="2400"/>
              <a:t>The commission of experts is leaded by the representative of inspection and included the experts by the type which is conformed to licensed educational program. The object and content of examination are establishment of accordance with the conditions of educational process realization according the licensed program to normative requirements and the state educational standards of the high professional education</a:t>
            </a:r>
            <a:endParaRPr lang="ru-RU" sz="2400">
              <a:latin typeface="Times New Roman" pitchFamily="18" charset="0"/>
              <a:cs typeface="Times New Roman" pitchFamily="18" charset="0"/>
            </a:endParaRPr>
          </a:p>
        </p:txBody>
      </p:sp>
      <p:sp>
        <p:nvSpPr>
          <p:cNvPr id="10243" name="Text Box 5"/>
          <p:cNvSpPr txBox="1">
            <a:spLocks noChangeArrowheads="1"/>
          </p:cNvSpPr>
          <p:nvPr/>
        </p:nvSpPr>
        <p:spPr bwMode="auto">
          <a:xfrm>
            <a:off x="1331913" y="609600"/>
            <a:ext cx="7431087" cy="461963"/>
          </a:xfrm>
          <a:prstGeom prst="rect">
            <a:avLst/>
          </a:prstGeom>
          <a:noFill/>
          <a:ln w="50800" cap="sq">
            <a:solidFill>
              <a:schemeClr val="tx1"/>
            </a:solidFill>
            <a:miter lim="800000"/>
            <a:headEnd type="none" w="sm" len="sm"/>
            <a:tailEnd type="none" w="sm" len="sm"/>
          </a:ln>
          <a:effectLst/>
        </p:spPr>
        <p:txBody>
          <a:bodyPr>
            <a:spAutoFit/>
          </a:bodyPr>
          <a:lstStyle/>
          <a:p>
            <a:pPr marL="0" lvl="1" algn="ctr" eaLnBrk="0" hangingPunct="0">
              <a:spcBef>
                <a:spcPct val="50000"/>
              </a:spcBef>
            </a:pPr>
            <a:r>
              <a:rPr lang="en-US" sz="2400" b="1"/>
              <a:t>Licensing the institutes of higher education </a:t>
            </a:r>
            <a:endParaRPr lang="ru-RU" sz="2400"/>
          </a:p>
        </p:txBody>
      </p:sp>
    </p:spTree>
  </p:cSld>
  <p:clrMapOvr>
    <a:overrideClrMapping bg1="dk2" tx1="lt1" bg2="dk1" tx2="lt2" accent1="accent1" accent2="accent2" accent3="accent3" accent4="accent4" accent5="accent5" accent6="accent6" hlink="hlink" folHlink="folHlink"/>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1066800" y="2057400"/>
            <a:ext cx="7391400" cy="3540125"/>
          </a:xfrm>
          <a:prstGeom prst="rect">
            <a:avLst/>
          </a:prstGeom>
          <a:noFill/>
          <a:ln w="50800" cap="sq">
            <a:solidFill>
              <a:schemeClr val="tx1"/>
            </a:solidFill>
            <a:miter lim="800000"/>
            <a:headEnd type="none" w="sm" len="sm"/>
            <a:tailEnd type="none" w="sm" len="sm"/>
          </a:ln>
          <a:effectLst/>
        </p:spPr>
        <p:txBody>
          <a:bodyPr>
            <a:spAutoFit/>
          </a:bodyPr>
          <a:lstStyle/>
          <a:p>
            <a:pPr marL="1436688" indent="-928688" eaLnBrk="0" hangingPunct="0"/>
            <a:r>
              <a:rPr lang="en-US" sz="2800"/>
              <a:t>The state accreditation (attestation) gives</a:t>
            </a:r>
          </a:p>
          <a:p>
            <a:pPr marL="1436688" indent="-928688" eaLnBrk="0" hangingPunct="0"/>
            <a:r>
              <a:rPr lang="en-US" sz="2800"/>
              <a:t>the right to issue diplomas</a:t>
            </a:r>
          </a:p>
          <a:p>
            <a:pPr marL="1436688" indent="-928688" eaLnBrk="0" hangingPunct="0"/>
            <a:r>
              <a:rPr lang="en-US" sz="2800"/>
              <a:t>This procedure realized once in five years</a:t>
            </a:r>
          </a:p>
          <a:p>
            <a:pPr marL="1436688" indent="-928688" eaLnBrk="0" hangingPunct="0"/>
            <a:r>
              <a:rPr lang="en-US" sz="2800"/>
              <a:t>and  grants the right of issue the</a:t>
            </a:r>
          </a:p>
          <a:p>
            <a:pPr marL="1436688" indent="-928688" eaLnBrk="0" hangingPunct="0"/>
            <a:r>
              <a:rPr lang="en-US" sz="2800"/>
              <a:t>documents of state standard. </a:t>
            </a:r>
          </a:p>
          <a:p>
            <a:pPr marL="1436688" indent="-928688" eaLnBrk="0" hangingPunct="0"/>
            <a:r>
              <a:rPr lang="en-US" sz="2800"/>
              <a:t>The collegiums of the</a:t>
            </a:r>
          </a:p>
          <a:p>
            <a:pPr marL="1436688" indent="-928688" eaLnBrk="0" hangingPunct="0"/>
            <a:r>
              <a:rPr lang="en-US" sz="2800"/>
              <a:t>Ministry of education and science take a</a:t>
            </a:r>
          </a:p>
          <a:p>
            <a:pPr marL="1436688" indent="-928688" eaLnBrk="0" hangingPunct="0"/>
            <a:r>
              <a:rPr lang="en-US" sz="2800"/>
              <a:t>decision about attestation. </a:t>
            </a:r>
            <a:endParaRPr lang="ru-RU" sz="2800"/>
          </a:p>
        </p:txBody>
      </p:sp>
      <p:sp>
        <p:nvSpPr>
          <p:cNvPr id="11267" name="Text Box 4"/>
          <p:cNvSpPr txBox="1">
            <a:spLocks noChangeArrowheads="1"/>
          </p:cNvSpPr>
          <p:nvPr/>
        </p:nvSpPr>
        <p:spPr bwMode="auto">
          <a:xfrm>
            <a:off x="1066800" y="533400"/>
            <a:ext cx="7466013" cy="1200150"/>
          </a:xfrm>
          <a:prstGeom prst="rect">
            <a:avLst/>
          </a:prstGeom>
          <a:noFill/>
          <a:ln w="50800" cap="sq">
            <a:solidFill>
              <a:schemeClr val="tx1"/>
            </a:solidFill>
            <a:miter lim="800000"/>
            <a:headEnd type="none" w="sm" len="sm"/>
            <a:tailEnd type="none" w="sm" len="sm"/>
          </a:ln>
          <a:effectLst/>
        </p:spPr>
        <p:txBody>
          <a:bodyPr>
            <a:spAutoFit/>
          </a:bodyPr>
          <a:lstStyle/>
          <a:p>
            <a:pPr marL="742950" lvl="1" indent="-285750" eaLnBrk="0" hangingPunct="0"/>
            <a:r>
              <a:rPr lang="en-US" sz="2400" b="1"/>
              <a:t>State accreditation (attestation) of the institutes of higher education of Kyrgyz Republic </a:t>
            </a:r>
            <a:endParaRPr lang="ru-RU" sz="2400"/>
          </a:p>
        </p:txBody>
      </p:sp>
    </p:spTree>
  </p:cSld>
  <p:clrMapOvr>
    <a:overrideClrMapping bg1="dk2" tx1="lt1" bg2="dk1" tx2="lt2" accent1="accent1" accent2="accent2" accent3="accent3" accent4="accent4" accent5="accent5" accent6="accent6" hlink="hlink" folHlink="folHlink"/>
  </p:clrMapOvr>
  <p:transition>
    <p:split orient="vert"/>
  </p:transition>
  <p:timing>
    <p:tnLst>
      <p:par>
        <p:cTn id="1" dur="indefinite" restart="never" nodeType="tmRoot"/>
      </p:par>
    </p:tnLst>
  </p:timing>
</p:sld>
</file>

<file path=ppt/theme/theme1.xml><?xml version="1.0" encoding="utf-8"?>
<a:theme xmlns:a="http://schemas.openxmlformats.org/drawingml/2006/main" name="Сумерки">
  <a:themeElements>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Сумерки">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Сумерки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Сумерки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Сумерки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Сумерки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Сумерки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Сумерки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Сумерки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Сумерки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themeOverride>
</file>

<file path=ppt/theme/themeOverride2.xml><?xml version="1.0" encoding="utf-8"?>
<a:themeOverride xmlns:a="http://schemas.openxmlformats.org/drawingml/2006/main">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themeOverride>
</file>

<file path=ppt/theme/themeOverride3.xml><?xml version="1.0" encoding="utf-8"?>
<a:themeOverride xmlns:a="http://schemas.openxmlformats.org/drawingml/2006/main">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themeOverride>
</file>

<file path=ppt/theme/themeOverride4.xml><?xml version="1.0" encoding="utf-8"?>
<a:themeOverride xmlns:a="http://schemas.openxmlformats.org/drawingml/2006/main">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themeOverride>
</file>

<file path=ppt/theme/themeOverride5.xml><?xml version="1.0" encoding="utf-8"?>
<a:themeOverride xmlns:a="http://schemas.openxmlformats.org/drawingml/2006/main">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themeOverride>
</file>

<file path=ppt/theme/themeOverride6.xml><?xml version="1.0" encoding="utf-8"?>
<a:themeOverride xmlns:a="http://schemas.openxmlformats.org/drawingml/2006/main">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themeOverride>
</file>

<file path=ppt/theme/themeOverride7.xml><?xml version="1.0" encoding="utf-8"?>
<a:themeOverride xmlns:a="http://schemas.openxmlformats.org/drawingml/2006/main">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Shimmer</Template>
  <TotalTime>1587</TotalTime>
  <Words>647</Words>
  <Application>Microsoft Office PowerPoint</Application>
  <PresentationFormat>Presentazione su schermo (4:3)</PresentationFormat>
  <Paragraphs>54</Paragraphs>
  <Slides>13</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13</vt:i4>
      </vt:variant>
    </vt:vector>
  </HeadingPairs>
  <TitlesOfParts>
    <vt:vector size="20" baseType="lpstr">
      <vt:lpstr>Tahoma</vt:lpstr>
      <vt:lpstr>Arial</vt:lpstr>
      <vt:lpstr>Wingdings</vt:lpstr>
      <vt:lpstr>Calibri</vt:lpstr>
      <vt:lpstr>Verdana</vt:lpstr>
      <vt:lpstr>Times New Roman</vt:lpstr>
      <vt:lpstr>Сумерки</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Проекта Комиссии Европейского Союза (КЕС) TEMPUS  “Реформирование III цикла высшего экономического  образования в Кыргызстане  (специализация, магистратура и аспирантура)”   КЫРГЫЗСКОГО ГОСУДАРСТВЕННОГО НАЦИОНАЛЬНОГО УНИВЕРСИТЕТА</dc:title>
  <dc:creator>123</dc:creator>
  <cp:lastModifiedBy>CSITA</cp:lastModifiedBy>
  <cp:revision>69</cp:revision>
  <cp:lastPrinted>1998-11-11T07:39:55Z</cp:lastPrinted>
  <dcterms:created xsi:type="dcterms:W3CDTF">2000-11-08T13:13:53Z</dcterms:created>
  <dcterms:modified xsi:type="dcterms:W3CDTF">2011-11-03T07:34:37Z</dcterms:modified>
</cp:coreProperties>
</file>