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92" r:id="rId4"/>
    <p:sldId id="293" r:id="rId5"/>
    <p:sldId id="286" r:id="rId6"/>
    <p:sldId id="287" r:id="rId7"/>
    <p:sldId id="288" r:id="rId8"/>
    <p:sldId id="289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4629" autoAdjust="0"/>
  </p:normalViewPr>
  <p:slideViewPr>
    <p:cSldViewPr>
      <p:cViewPr>
        <p:scale>
          <a:sx n="67" d="100"/>
          <a:sy n="67" d="100"/>
        </p:scale>
        <p:origin x="-64" y="-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271C21-3BBA-423C-9D9A-82043590FAE6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26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19AD-E7EC-4551-8590-844865182973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19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Fare clic per modificare lo stile del titolo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Fare clic per modificare lo stile del sottotitolo dello schema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35003E-CFBA-4A4E-AB19-460FEF87073F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2FBA8-358B-4F08-853D-116635C1F92E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301E-408A-44EA-B97C-E21EA01FF8F4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8D97F-A22C-4144-B81D-029E6523E093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B93F-89CF-40ED-BE61-B02BA0F288E2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7C185-6504-494B-80E4-4AAB07E5FE81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11BF-BA46-4E0A-8D09-B98451F30A94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EDAC4-642B-403C-8409-E110953ABECF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DD68D-7E47-4CA4-9174-418E5A72414B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6A410-E31C-4B2F-B830-109550DC9F3B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C94C4-49DA-45A0-A115-9B9EAD2D51AA}" type="slidenum">
              <a:rPr lang="en-GB" altLang="en-US"/>
              <a:pPr/>
              <a:t>‹N›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Fare clic per modificare lo stile del titolo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Fare clic per modificare gli stili del testo dello schema</a:t>
            </a:r>
          </a:p>
          <a:p>
            <a:pPr lvl="1"/>
            <a:r>
              <a:rPr lang="en-GB" altLang="en-US" smtClean="0"/>
              <a:t>Secondo livello</a:t>
            </a:r>
          </a:p>
          <a:p>
            <a:pPr lvl="2"/>
            <a:r>
              <a:rPr lang="en-GB" altLang="en-US" smtClean="0"/>
              <a:t>Terzo livello</a:t>
            </a:r>
          </a:p>
          <a:p>
            <a:pPr lvl="3"/>
            <a:r>
              <a:rPr lang="en-GB" altLang="en-US" smtClean="0"/>
              <a:t>Quarto livello</a:t>
            </a:r>
          </a:p>
          <a:p>
            <a:pPr lvl="4"/>
            <a:r>
              <a:rPr lang="en-GB" altLang="en-US" smtClean="0"/>
              <a:t>Quinto livello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CF5407BA-9561-4EE6-B085-79E28D771190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225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usaio@unige.it" TargetMode="External"/><Relationship Id="rId2" Type="http://schemas.openxmlformats.org/officeDocument/2006/relationships/hyperlink" Target="mailto:a.squarzoni@unige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tstrat@unige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27390" y="115888"/>
            <a:ext cx="5473700" cy="1008062"/>
          </a:xfrm>
          <a:noFill/>
          <a:ln/>
        </p:spPr>
        <p:txBody>
          <a:bodyPr lIns="0" tIns="0" rIns="0" bIns="0" anchor="ctr" anchorCtr="1"/>
          <a:lstStyle/>
          <a:p>
            <a:pPr>
              <a:lnSpc>
                <a:spcPct val="130000"/>
              </a:lnSpc>
            </a:pPr>
            <a:r>
              <a:rPr lang="en-GB" sz="3200" i="1" dirty="0" err="1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>DOQUP</a:t>
            </a:r>
            <a:r>
              <a:rPr lang="en-GB" sz="32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> Project</a:t>
            </a:r>
            <a:r>
              <a:rPr lang="en-GB" sz="3200" i="1" dirty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/>
            </a:r>
            <a:br>
              <a:rPr lang="en-GB" sz="3200" i="1" dirty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</a:br>
            <a:r>
              <a:rPr lang="it-IT" sz="1800" i="1" dirty="0" err="1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>517340‐TEMPUS‐1‐2011‐1‐IT‐TEMPUS‐SMGR</a:t>
            </a:r>
            <a:r>
              <a:rPr lang="it-IT" sz="16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Times New Roman" pitchFamily="18" charset="0"/>
                <a:cs typeface="Book Antiqua" pitchFamily="18" charset="0"/>
              </a:rPr>
              <a:t> </a:t>
            </a:r>
            <a:endParaRPr lang="en-GB" sz="2400" i="1" dirty="0">
              <a:solidFill>
                <a:srgbClr val="0404D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Times New Roman" pitchFamily="18" charset="0"/>
              <a:cs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1557338"/>
            <a:ext cx="7572428" cy="20145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6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Documentation for Quality Assurance of Study </a:t>
            </a:r>
            <a:r>
              <a:rPr lang="en-US" sz="3600" i="1" dirty="0" err="1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Programmes</a:t>
            </a:r>
            <a:endParaRPr lang="en-GB" sz="3600" i="1" dirty="0">
              <a:solidFill>
                <a:srgbClr val="0404D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052" name="Picture 4" descr="ec-TEMPUS_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49225"/>
            <a:ext cx="9175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43042" y="4005263"/>
            <a:ext cx="7215238" cy="220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spcBef>
                <a:spcPts val="18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800" i="1" dirty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Genoa, </a:t>
            </a:r>
            <a:r>
              <a:rPr lang="en-GB" sz="28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 – 5 November 2011 </a:t>
            </a:r>
            <a:endParaRPr lang="en-GB" sz="2800" i="1" dirty="0">
              <a:solidFill>
                <a:srgbClr val="0404D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ts val="1800"/>
              </a:spcBef>
              <a:buClr>
                <a:schemeClr val="accent1"/>
              </a:buClr>
              <a:buSzPct val="65000"/>
            </a:pPr>
            <a:r>
              <a:rPr lang="en-US" sz="28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1st Board meeting in Genoa</a:t>
            </a:r>
            <a:r>
              <a:rPr lang="en-GB" sz="28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endParaRPr lang="en-GB" sz="2800" i="1" dirty="0">
              <a:solidFill>
                <a:srgbClr val="0404D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ts val="18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800" i="1" dirty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Presentation of the </a:t>
            </a:r>
            <a:r>
              <a:rPr lang="en-GB" sz="2800" i="1" dirty="0" smtClean="0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tangible outputs of the project</a:t>
            </a:r>
            <a:endParaRPr lang="en-GB" sz="2800" i="1" dirty="0">
              <a:solidFill>
                <a:srgbClr val="0404D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50825" y="6326188"/>
            <a:ext cx="648176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1200" b="1">
                <a:solidFill>
                  <a:srgbClr val="0404D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Angelo Musaio, University of Genoa, musaio@unige.it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 l="15441" t="20507" r="22794" b="47266"/>
          <a:stretch>
            <a:fillRect/>
          </a:stretch>
        </p:blipFill>
        <p:spPr bwMode="auto">
          <a:xfrm>
            <a:off x="6500826" y="0"/>
            <a:ext cx="200026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1266812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1.6 + 1.7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Implementation of procedures and facilities +</a:t>
            </a:r>
            <a:br>
              <a:rPr lang="en-US" sz="2800" b="1" dirty="0" smtClean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Implementation of software for on-line management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8662" y="1857364"/>
            <a:ext cx="7358114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lvl="0" indent="-355600">
              <a:spcBef>
                <a:spcPct val="35000"/>
              </a:spcBef>
              <a:buClr>
                <a:srgbClr val="0099CC"/>
              </a:buClr>
              <a:buSzPct val="65000"/>
              <a:buFont typeface="Wingdings" pitchFamily="2" charset="2"/>
              <a:buChar char="Ø"/>
              <a:defRPr/>
            </a:pPr>
            <a:r>
              <a:rPr lang="en-GB" sz="2400" kern="0" dirty="0"/>
              <a:t>Academic tasks performed by </a:t>
            </a:r>
            <a:r>
              <a:rPr lang="en-GB" sz="2400" kern="0" dirty="0" err="1"/>
              <a:t>MSs</a:t>
            </a:r>
            <a:r>
              <a:rPr lang="en-GB" sz="2400" kern="0" dirty="0"/>
              <a:t> staff for implementation of procedures and facilities and of on-line software.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workshop in </a:t>
            </a:r>
            <a:r>
              <a:rPr kumimoji="0" lang="en-GB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Almaty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KZ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PCs staff and </a:t>
            </a:r>
            <a:r>
              <a:rPr lang="en-GB" sz="2400" kern="0" dirty="0" smtClean="0">
                <a:latin typeface="+mn-lt"/>
              </a:rPr>
              <a:t>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 in order to discuss and share the implementation.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workshop report.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838184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2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Dissemination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5720" y="1346200"/>
            <a:ext cx="864076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2425" indent="-352425"/>
            <a:r>
              <a:rPr lang="en-GB" sz="2400" dirty="0" smtClean="0">
                <a:solidFill>
                  <a:srgbClr val="000066"/>
                </a:solidFill>
              </a:rPr>
              <a:t>To disseminate the </a:t>
            </a:r>
            <a:r>
              <a:rPr lang="en-GB" sz="2400" dirty="0">
                <a:solidFill>
                  <a:srgbClr val="000066"/>
                </a:solidFill>
              </a:rPr>
              <a:t>best </a:t>
            </a:r>
            <a:r>
              <a:rPr lang="en-GB" sz="2400" dirty="0" smtClean="0">
                <a:solidFill>
                  <a:srgbClr val="000066"/>
                </a:solidFill>
              </a:rPr>
              <a:t>info on </a:t>
            </a:r>
            <a:r>
              <a:rPr lang="en-GB" sz="2400" dirty="0">
                <a:solidFill>
                  <a:srgbClr val="000066"/>
                </a:solidFill>
              </a:rPr>
              <a:t>the activities </a:t>
            </a:r>
            <a:r>
              <a:rPr lang="en-GB" sz="2400" dirty="0" smtClean="0">
                <a:solidFill>
                  <a:srgbClr val="000066"/>
                </a:solidFill>
              </a:rPr>
              <a:t>and on </a:t>
            </a:r>
            <a:r>
              <a:rPr lang="en-GB" sz="2400" dirty="0">
                <a:solidFill>
                  <a:srgbClr val="000066"/>
                </a:solidFill>
              </a:rPr>
              <a:t>the results of </a:t>
            </a:r>
            <a:r>
              <a:rPr lang="en-GB" sz="2400" dirty="0" smtClean="0">
                <a:solidFill>
                  <a:srgbClr val="000066"/>
                </a:solidFill>
              </a:rPr>
              <a:t>the project</a:t>
            </a:r>
            <a:r>
              <a:rPr lang="en-GB" sz="2400" dirty="0">
                <a:solidFill>
                  <a:srgbClr val="000066"/>
                </a:solidFill>
              </a:rPr>
              <a:t>, </a:t>
            </a:r>
            <a:r>
              <a:rPr lang="en-GB" sz="2400" dirty="0" smtClean="0">
                <a:solidFill>
                  <a:srgbClr val="000066"/>
                </a:solidFill>
              </a:rPr>
              <a:t>by these </a:t>
            </a:r>
            <a:r>
              <a:rPr lang="en-GB" sz="2400" dirty="0">
                <a:solidFill>
                  <a:srgbClr val="000066"/>
                </a:solidFill>
              </a:rPr>
              <a:t>two main actions:</a:t>
            </a:r>
          </a:p>
          <a:p>
            <a:pPr marL="352425" indent="-352425"/>
            <a:endParaRPr lang="en-GB" sz="800" dirty="0">
              <a:solidFill>
                <a:srgbClr val="000066"/>
              </a:solidFill>
            </a:endParaRPr>
          </a:p>
          <a:p>
            <a:pPr marL="352425" indent="-352425">
              <a:buFontTx/>
              <a:buAutoNum type="arabicParenR"/>
            </a:pPr>
            <a:r>
              <a:rPr lang="en-GB" sz="2400" dirty="0" smtClean="0">
                <a:solidFill>
                  <a:srgbClr val="000066"/>
                </a:solidFill>
              </a:rPr>
              <a:t>implementation of the project web site in order to distribute material </a:t>
            </a:r>
            <a:r>
              <a:rPr lang="en-GB" sz="2400" dirty="0">
                <a:solidFill>
                  <a:srgbClr val="000066"/>
                </a:solidFill>
              </a:rPr>
              <a:t>on the </a:t>
            </a:r>
            <a:r>
              <a:rPr lang="en-GB" sz="2400" dirty="0" smtClean="0">
                <a:solidFill>
                  <a:srgbClr val="000066"/>
                </a:solidFill>
              </a:rPr>
              <a:t>project;</a:t>
            </a:r>
            <a:endParaRPr lang="en-GB" sz="2400" dirty="0">
              <a:solidFill>
                <a:srgbClr val="000066"/>
              </a:solidFill>
            </a:endParaRPr>
          </a:p>
          <a:p>
            <a:pPr marL="352425" indent="-352425"/>
            <a:endParaRPr lang="en-GB" sz="800" dirty="0">
              <a:solidFill>
                <a:srgbClr val="000066"/>
              </a:solidFill>
            </a:endParaRPr>
          </a:p>
          <a:p>
            <a:pPr marL="352425" indent="-352425"/>
            <a:r>
              <a:rPr lang="en-GB" sz="2400" dirty="0">
                <a:solidFill>
                  <a:srgbClr val="000066"/>
                </a:solidFill>
              </a:rPr>
              <a:t>2) </a:t>
            </a:r>
            <a:r>
              <a:rPr lang="en-GB" sz="2400" dirty="0" smtClean="0">
                <a:solidFill>
                  <a:srgbClr val="000066"/>
                </a:solidFill>
              </a:rPr>
              <a:t>organisation </a:t>
            </a:r>
            <a:r>
              <a:rPr lang="en-GB" sz="2400" dirty="0">
                <a:solidFill>
                  <a:srgbClr val="000066"/>
                </a:solidFill>
              </a:rPr>
              <a:t>of </a:t>
            </a:r>
            <a:r>
              <a:rPr lang="en-GB" sz="2400" dirty="0" smtClean="0">
                <a:solidFill>
                  <a:srgbClr val="000066"/>
                </a:solidFill>
              </a:rPr>
              <a:t>events, during the seminars and workshops, for distribution </a:t>
            </a:r>
            <a:r>
              <a:rPr lang="en-GB" sz="2400" dirty="0">
                <a:solidFill>
                  <a:srgbClr val="000066"/>
                </a:solidFill>
              </a:rPr>
              <a:t>of </a:t>
            </a:r>
            <a:r>
              <a:rPr lang="en-GB" sz="2400" dirty="0" smtClean="0">
                <a:solidFill>
                  <a:srgbClr val="000066"/>
                </a:solidFill>
              </a:rPr>
              <a:t>promo and info material (e.g. leaflet </a:t>
            </a:r>
            <a:r>
              <a:rPr lang="en-GB" sz="2400" dirty="0">
                <a:solidFill>
                  <a:srgbClr val="000066"/>
                </a:solidFill>
              </a:rPr>
              <a:t>with the main </a:t>
            </a:r>
            <a:r>
              <a:rPr lang="en-GB" sz="2400" dirty="0" smtClean="0">
                <a:solidFill>
                  <a:srgbClr val="000066"/>
                </a:solidFill>
              </a:rPr>
              <a:t>info on </a:t>
            </a:r>
            <a:r>
              <a:rPr lang="en-GB" sz="2400" dirty="0">
                <a:solidFill>
                  <a:srgbClr val="000066"/>
                </a:solidFill>
              </a:rPr>
              <a:t>the project </a:t>
            </a:r>
            <a:r>
              <a:rPr lang="en-GB" sz="2400" dirty="0" smtClean="0">
                <a:solidFill>
                  <a:srgbClr val="000066"/>
                </a:solidFill>
              </a:rPr>
              <a:t>features): Bishkek, Astana, Dushanbe, Baku and </a:t>
            </a:r>
            <a:r>
              <a:rPr lang="en-GB" sz="2400" dirty="0" err="1" smtClean="0">
                <a:solidFill>
                  <a:srgbClr val="000066"/>
                </a:solidFill>
              </a:rPr>
              <a:t>Almaty</a:t>
            </a:r>
            <a:r>
              <a:rPr lang="en-GB" sz="2400" dirty="0" smtClean="0">
                <a:solidFill>
                  <a:srgbClr val="000066"/>
                </a:solidFill>
              </a:rPr>
              <a:t>.</a:t>
            </a:r>
          </a:p>
          <a:p>
            <a:pPr marL="352425" indent="-352425"/>
            <a:r>
              <a:rPr lang="en-GB" sz="2400" dirty="0" smtClean="0">
                <a:solidFill>
                  <a:srgbClr val="000066"/>
                </a:solidFill>
              </a:rPr>
              <a:t>3) final dissemination conference with the participation of the governmental structures of the PCs, the academic community and all the Consortium members; publishing of the proceedings including also a CD. </a:t>
            </a:r>
            <a:endParaRPr lang="en-GB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838184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3</a:t>
            </a:r>
            <a:br>
              <a:rPr lang="en-GB" sz="2800" b="1" dirty="0" smtClean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Sustainability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62" y="1285860"/>
            <a:ext cx="72866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2425" indent="-352425"/>
            <a:r>
              <a:rPr lang="en-GB" sz="2400" dirty="0" smtClean="0">
                <a:solidFill>
                  <a:srgbClr val="000066"/>
                </a:solidFill>
              </a:rPr>
              <a:t>-   Definition, during the dissemination events, </a:t>
            </a:r>
            <a:r>
              <a:rPr lang="en-GB" sz="2400" dirty="0">
                <a:solidFill>
                  <a:srgbClr val="000066"/>
                </a:solidFill>
              </a:rPr>
              <a:t>of </a:t>
            </a:r>
            <a:r>
              <a:rPr lang="en-GB" sz="2400" dirty="0" smtClean="0">
                <a:solidFill>
                  <a:srgbClr val="000066"/>
                </a:solidFill>
              </a:rPr>
              <a:t>draft of recommendations with the Ministries </a:t>
            </a:r>
            <a:r>
              <a:rPr lang="en-GB" sz="2400" dirty="0">
                <a:solidFill>
                  <a:srgbClr val="000066"/>
                </a:solidFill>
              </a:rPr>
              <a:t>of Education and </a:t>
            </a:r>
            <a:r>
              <a:rPr lang="en-GB" sz="2400" dirty="0" smtClean="0">
                <a:solidFill>
                  <a:srgbClr val="000066"/>
                </a:solidFill>
              </a:rPr>
              <a:t>Science.</a:t>
            </a:r>
          </a:p>
          <a:p>
            <a:pPr marL="352425" indent="-352425"/>
            <a:endParaRPr lang="en-GB" sz="2400" dirty="0">
              <a:solidFill>
                <a:srgbClr val="000066"/>
              </a:solidFill>
            </a:endParaRPr>
          </a:p>
          <a:p>
            <a:pPr marL="352425" indent="-352425"/>
            <a:r>
              <a:rPr lang="en-GB" sz="2400" dirty="0">
                <a:solidFill>
                  <a:srgbClr val="000066"/>
                </a:solidFill>
              </a:rPr>
              <a:t>-   </a:t>
            </a:r>
            <a:r>
              <a:rPr lang="en-GB" sz="2400" dirty="0" smtClean="0">
                <a:solidFill>
                  <a:srgbClr val="000066"/>
                </a:solidFill>
              </a:rPr>
              <a:t>General </a:t>
            </a:r>
            <a:r>
              <a:rPr lang="en-GB" sz="2400" dirty="0">
                <a:solidFill>
                  <a:srgbClr val="000066"/>
                </a:solidFill>
              </a:rPr>
              <a:t>agreement among Ministries of Education and Universities about documentation for quality assurance of </a:t>
            </a:r>
            <a:r>
              <a:rPr lang="en-GB" sz="2400" dirty="0" err="1">
                <a:solidFill>
                  <a:srgbClr val="000066"/>
                </a:solidFill>
              </a:rPr>
              <a:t>SPs</a:t>
            </a:r>
            <a:r>
              <a:rPr lang="en-GB" sz="2400" dirty="0">
                <a:solidFill>
                  <a:srgbClr val="000066"/>
                </a:solidFill>
              </a:rPr>
              <a:t>, finalised to the acceptance of the implemented documentation system as the national reference documentation system for the </a:t>
            </a:r>
            <a:r>
              <a:rPr lang="en-GB" sz="2400" dirty="0" err="1">
                <a:solidFill>
                  <a:srgbClr val="000066"/>
                </a:solidFill>
              </a:rPr>
              <a:t>QA</a:t>
            </a:r>
            <a:r>
              <a:rPr lang="en-GB" sz="2400" dirty="0">
                <a:solidFill>
                  <a:srgbClr val="000066"/>
                </a:solidFill>
              </a:rPr>
              <a:t> of </a:t>
            </a:r>
            <a:r>
              <a:rPr lang="en-GB" sz="2400" dirty="0" err="1">
                <a:solidFill>
                  <a:srgbClr val="000066"/>
                </a:solidFill>
              </a:rPr>
              <a:t>SPs</a:t>
            </a:r>
            <a:r>
              <a:rPr lang="en-GB" sz="2400" dirty="0">
                <a:solidFill>
                  <a:srgbClr val="000066"/>
                </a:solidFill>
              </a:rPr>
              <a:t>. </a:t>
            </a:r>
            <a:endParaRPr lang="it-IT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766746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4</a:t>
            </a:r>
            <a:br>
              <a:rPr lang="en-GB" sz="2800" b="1" dirty="0" smtClean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Project quality control and monitoring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57224" y="1357297"/>
            <a:ext cx="750099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2425" indent="-352425"/>
            <a:r>
              <a:rPr lang="en-GB" sz="2400" dirty="0" smtClean="0">
                <a:solidFill>
                  <a:srgbClr val="000066"/>
                </a:solidFill>
              </a:rPr>
              <a:t>- Process </a:t>
            </a:r>
            <a:r>
              <a:rPr lang="en-GB" sz="2400" dirty="0">
                <a:solidFill>
                  <a:srgbClr val="000066"/>
                </a:solidFill>
              </a:rPr>
              <a:t>of </a:t>
            </a:r>
            <a:r>
              <a:rPr lang="en-GB" sz="2400" b="1" dirty="0">
                <a:solidFill>
                  <a:srgbClr val="000066"/>
                </a:solidFill>
              </a:rPr>
              <a:t>internal</a:t>
            </a:r>
            <a:r>
              <a:rPr lang="en-GB" sz="2400" dirty="0">
                <a:solidFill>
                  <a:srgbClr val="000066"/>
                </a:solidFill>
              </a:rPr>
              <a:t> quality monitoring and </a:t>
            </a:r>
            <a:r>
              <a:rPr lang="en-GB" sz="2400" dirty="0" smtClean="0">
                <a:solidFill>
                  <a:srgbClr val="000066"/>
                </a:solidFill>
              </a:rPr>
              <a:t>control; this task will be carried out by the Management Board.</a:t>
            </a:r>
          </a:p>
          <a:p>
            <a:pPr marL="352425" indent="-352425"/>
            <a:endParaRPr lang="en-GB" sz="2400" dirty="0">
              <a:solidFill>
                <a:srgbClr val="000066"/>
              </a:solidFill>
            </a:endParaRPr>
          </a:p>
          <a:p>
            <a:pPr marL="352425" indent="-352425"/>
            <a:endParaRPr lang="en-GB" sz="800" dirty="0">
              <a:solidFill>
                <a:srgbClr val="000066"/>
              </a:solidFill>
            </a:endParaRPr>
          </a:p>
          <a:p>
            <a:pPr marL="363538" indent="-363538"/>
            <a:r>
              <a:rPr lang="en-GB" sz="2400" dirty="0">
                <a:solidFill>
                  <a:srgbClr val="000066"/>
                </a:solidFill>
              </a:rPr>
              <a:t>- </a:t>
            </a:r>
            <a:r>
              <a:rPr lang="en-GB" sz="2400" dirty="0" smtClean="0">
                <a:solidFill>
                  <a:srgbClr val="000066"/>
                </a:solidFill>
              </a:rPr>
              <a:t>Process </a:t>
            </a:r>
            <a:r>
              <a:rPr lang="en-GB" sz="2400" dirty="0">
                <a:solidFill>
                  <a:srgbClr val="000066"/>
                </a:solidFill>
              </a:rPr>
              <a:t>of </a:t>
            </a:r>
            <a:r>
              <a:rPr lang="en-GB" sz="2400" b="1" dirty="0">
                <a:solidFill>
                  <a:srgbClr val="000066"/>
                </a:solidFill>
              </a:rPr>
              <a:t>external</a:t>
            </a:r>
            <a:r>
              <a:rPr lang="en-GB" sz="2400" dirty="0">
                <a:solidFill>
                  <a:srgbClr val="000066"/>
                </a:solidFill>
              </a:rPr>
              <a:t> quality </a:t>
            </a:r>
            <a:r>
              <a:rPr lang="en-GB" sz="2400" dirty="0" smtClean="0">
                <a:solidFill>
                  <a:srgbClr val="000066"/>
                </a:solidFill>
              </a:rPr>
              <a:t>control, carried out by a Team composed by representatives not directly involved in the project. </a:t>
            </a:r>
          </a:p>
          <a:p>
            <a:pPr marL="363538" indent="-363538"/>
            <a:endParaRPr lang="en-GB" sz="2400" dirty="0">
              <a:solidFill>
                <a:srgbClr val="000066"/>
              </a:solidFill>
            </a:endParaRPr>
          </a:p>
          <a:p>
            <a:pPr marL="363538" indent="-363538"/>
            <a:r>
              <a:rPr lang="en-GB" sz="2400" dirty="0" smtClean="0">
                <a:solidFill>
                  <a:srgbClr val="000066"/>
                </a:solidFill>
              </a:rPr>
              <a:t>- Meetings of the quality control boards in coincidence with the management meetings and the workshops.</a:t>
            </a:r>
            <a:endParaRPr lang="en-GB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695308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5</a:t>
            </a:r>
            <a:br>
              <a:rPr lang="en-GB" sz="2800" b="1" dirty="0" smtClean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Management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28663" y="1285860"/>
            <a:ext cx="72866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1938" indent="-261938"/>
            <a:r>
              <a:rPr lang="en-GB" sz="2400" dirty="0" err="1" smtClean="0">
                <a:solidFill>
                  <a:srgbClr val="000066"/>
                </a:solidFill>
              </a:rPr>
              <a:t>i</a:t>
            </a:r>
            <a:r>
              <a:rPr lang="en-GB" sz="2400" dirty="0" smtClean="0">
                <a:solidFill>
                  <a:srgbClr val="000066"/>
                </a:solidFill>
              </a:rPr>
              <a:t>) “</a:t>
            </a:r>
            <a:r>
              <a:rPr lang="en-GB" sz="2400" b="1" dirty="0" smtClean="0">
                <a:solidFill>
                  <a:srgbClr val="000066"/>
                </a:solidFill>
              </a:rPr>
              <a:t>Project Board</a:t>
            </a:r>
            <a:r>
              <a:rPr lang="en-GB" sz="2400" dirty="0" smtClean="0">
                <a:solidFill>
                  <a:srgbClr val="000066"/>
                </a:solidFill>
              </a:rPr>
              <a:t>”, composed by representatives of all the consortium members; the Project Board will be responsible for general planning of the project activities;  </a:t>
            </a:r>
          </a:p>
          <a:p>
            <a:pPr marL="261938" indent="-261938"/>
            <a:r>
              <a:rPr lang="en-GB" sz="2400" dirty="0" smtClean="0">
                <a:solidFill>
                  <a:srgbClr val="000066"/>
                </a:solidFill>
              </a:rPr>
              <a:t>Ii) “</a:t>
            </a:r>
            <a:r>
              <a:rPr lang="en-GB" sz="2400" b="1" dirty="0" smtClean="0">
                <a:solidFill>
                  <a:srgbClr val="000066"/>
                </a:solidFill>
              </a:rPr>
              <a:t>Management Board</a:t>
            </a:r>
            <a:r>
              <a:rPr lang="en-GB" sz="2400" dirty="0" smtClean="0">
                <a:solidFill>
                  <a:srgbClr val="000066"/>
                </a:solidFill>
              </a:rPr>
              <a:t>”, composed by the </a:t>
            </a:r>
            <a:r>
              <a:rPr lang="en-GB" sz="2400" dirty="0" err="1" smtClean="0">
                <a:solidFill>
                  <a:srgbClr val="000066"/>
                </a:solidFill>
              </a:rPr>
              <a:t>MSs</a:t>
            </a:r>
            <a:r>
              <a:rPr lang="en-GB" sz="2400" dirty="0" smtClean="0">
                <a:solidFill>
                  <a:srgbClr val="000066"/>
                </a:solidFill>
              </a:rPr>
              <a:t> and PCs key-partners; it will take care of the coherent development of the project activities planned by the Project Board.</a:t>
            </a:r>
          </a:p>
          <a:p>
            <a:endParaRPr lang="en-GB" sz="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175654" cy="838184"/>
          </a:xfrm>
          <a:noFill/>
          <a:ln/>
        </p:spPr>
        <p:txBody>
          <a:bodyPr lIns="36000" tIns="36000" rIns="36000" bIns="36000" anchor="ctr"/>
          <a:lstStyle/>
          <a:p>
            <a:r>
              <a:rPr lang="it-IT" sz="2800" b="1" dirty="0" smtClean="0">
                <a:solidFill>
                  <a:srgbClr val="0099CC"/>
                </a:solidFill>
              </a:rPr>
              <a:t>PROJECT </a:t>
            </a:r>
            <a:r>
              <a:rPr lang="it-IT" sz="2800" b="1" dirty="0" err="1" smtClean="0">
                <a:solidFill>
                  <a:srgbClr val="0099CC"/>
                </a:solidFill>
              </a:rPr>
              <a:t>RESPONSIBILITIES</a:t>
            </a:r>
            <a:endParaRPr lang="en-US" sz="2800" b="1" dirty="0" smtClean="0">
              <a:solidFill>
                <a:srgbClr val="0099CC"/>
              </a:solidFill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28662" y="1285860"/>
            <a:ext cx="721523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1938" indent="-261938"/>
            <a:r>
              <a:rPr lang="en-GB" sz="2400" dirty="0" err="1" smtClean="0">
                <a:solidFill>
                  <a:srgbClr val="000066"/>
                </a:solidFill>
              </a:rPr>
              <a:t>i</a:t>
            </a:r>
            <a:r>
              <a:rPr lang="en-GB" sz="2400" dirty="0" smtClean="0">
                <a:solidFill>
                  <a:srgbClr val="000066"/>
                </a:solidFill>
              </a:rPr>
              <a:t>) </a:t>
            </a:r>
            <a:r>
              <a:rPr lang="en-GB" sz="2400" b="1" dirty="0" smtClean="0">
                <a:solidFill>
                  <a:srgbClr val="000066"/>
                </a:solidFill>
              </a:rPr>
              <a:t>Coordinator</a:t>
            </a:r>
            <a:r>
              <a:rPr lang="en-GB" sz="2400" dirty="0" smtClean="0">
                <a:solidFill>
                  <a:srgbClr val="000066"/>
                </a:solidFill>
              </a:rPr>
              <a:t>, Prof. Alfredo </a:t>
            </a:r>
            <a:r>
              <a:rPr lang="en-GB" sz="2400" dirty="0" err="1" smtClean="0">
                <a:solidFill>
                  <a:srgbClr val="000066"/>
                </a:solidFill>
              </a:rPr>
              <a:t>Squarzoni</a:t>
            </a:r>
            <a:r>
              <a:rPr lang="en-GB" sz="2400" dirty="0" smtClean="0">
                <a:solidFill>
                  <a:srgbClr val="000066"/>
                </a:solidFill>
              </a:rPr>
              <a:t>, Faculty of Engineering, </a:t>
            </a:r>
            <a:r>
              <a:rPr lang="en-GB" sz="2400" dirty="0" smtClean="0">
                <a:solidFill>
                  <a:srgbClr val="000066"/>
                </a:solidFill>
                <a:hlinkClick r:id="rId2"/>
              </a:rPr>
              <a:t>a.squarzoni@unige.it</a:t>
            </a:r>
            <a:r>
              <a:rPr lang="en-GB" sz="2400" dirty="0" smtClean="0">
                <a:solidFill>
                  <a:srgbClr val="000066"/>
                </a:solidFill>
              </a:rPr>
              <a:t>, phone +39 010 3532977.</a:t>
            </a:r>
          </a:p>
          <a:p>
            <a:pPr marL="261938" indent="-261938"/>
            <a:r>
              <a:rPr lang="en-GB" sz="2400" dirty="0" smtClean="0">
                <a:solidFill>
                  <a:srgbClr val="000066"/>
                </a:solidFill>
              </a:rPr>
              <a:t>  </a:t>
            </a:r>
          </a:p>
          <a:p>
            <a:pPr marL="261938" indent="-261938"/>
            <a:r>
              <a:rPr lang="en-GB" sz="2400" dirty="0" smtClean="0">
                <a:solidFill>
                  <a:srgbClr val="000066"/>
                </a:solidFill>
              </a:rPr>
              <a:t>ii) </a:t>
            </a:r>
            <a:r>
              <a:rPr lang="en-GB" sz="2400" b="1" dirty="0" smtClean="0">
                <a:solidFill>
                  <a:srgbClr val="000066"/>
                </a:solidFill>
              </a:rPr>
              <a:t>Project manager</a:t>
            </a:r>
            <a:r>
              <a:rPr lang="en-GB" sz="2400" dirty="0" smtClean="0">
                <a:solidFill>
                  <a:srgbClr val="000066"/>
                </a:solidFill>
              </a:rPr>
              <a:t>, Mr. Angelo Musaio, Head of Service for Int’l Strategies, </a:t>
            </a:r>
            <a:r>
              <a:rPr lang="en-GB" sz="2400" dirty="0" smtClean="0">
                <a:solidFill>
                  <a:srgbClr val="000066"/>
                </a:solidFill>
                <a:hlinkClick r:id="rId3"/>
              </a:rPr>
              <a:t>musaio@unige.it</a:t>
            </a:r>
            <a:r>
              <a:rPr lang="en-GB" sz="2400" dirty="0" smtClean="0">
                <a:solidFill>
                  <a:srgbClr val="000066"/>
                </a:solidFill>
              </a:rPr>
              <a:t>, phone +39 010 2095588.</a:t>
            </a:r>
          </a:p>
          <a:p>
            <a:pPr marL="261938" indent="-261938"/>
            <a:endParaRPr lang="en-GB" sz="2400" dirty="0">
              <a:solidFill>
                <a:srgbClr val="000066"/>
              </a:solidFill>
            </a:endParaRPr>
          </a:p>
          <a:p>
            <a:pPr marL="261938" indent="-261938"/>
            <a:r>
              <a:rPr lang="en-GB" sz="2400" dirty="0" smtClean="0">
                <a:solidFill>
                  <a:srgbClr val="000066"/>
                </a:solidFill>
              </a:rPr>
              <a:t>iii) </a:t>
            </a:r>
            <a:r>
              <a:rPr lang="en-GB" sz="2400" b="1" dirty="0" smtClean="0">
                <a:solidFill>
                  <a:srgbClr val="000066"/>
                </a:solidFill>
              </a:rPr>
              <a:t>Administrative tasks</a:t>
            </a:r>
            <a:r>
              <a:rPr lang="en-GB" sz="2400" dirty="0" smtClean="0">
                <a:solidFill>
                  <a:srgbClr val="000066"/>
                </a:solidFill>
              </a:rPr>
              <a:t>, staff of the Service for Int’l Strategies, </a:t>
            </a:r>
            <a:r>
              <a:rPr lang="en-GB" sz="2400" dirty="0" smtClean="0">
                <a:solidFill>
                  <a:srgbClr val="000066"/>
                </a:solidFill>
                <a:hlinkClick r:id="rId4"/>
              </a:rPr>
              <a:t>intstrat@unige.it</a:t>
            </a:r>
            <a:r>
              <a:rPr lang="en-GB" sz="2400" dirty="0" smtClean="0">
                <a:solidFill>
                  <a:srgbClr val="000066"/>
                </a:solidFill>
              </a:rPr>
              <a:t>, phone +39 010 2099433 – 2099420 – 2099440 – 20951685. </a:t>
            </a:r>
          </a:p>
          <a:p>
            <a:endParaRPr lang="en-GB" sz="8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7921625" cy="676275"/>
          </a:xfrm>
          <a:noFill/>
          <a:ln/>
        </p:spPr>
        <p:txBody>
          <a:bodyPr lIns="36000" tIns="36000" rIns="36000" bIns="36000"/>
          <a:lstStyle/>
          <a:p>
            <a:r>
              <a:rPr lang="en-GB" sz="3200" b="1">
                <a:solidFill>
                  <a:srgbClr val="0099CC"/>
                </a:solidFill>
              </a:rPr>
              <a:t>Project wider objectives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8875"/>
            <a:ext cx="8229600" cy="5006975"/>
          </a:xfrm>
        </p:spPr>
        <p:txBody>
          <a:bodyPr/>
          <a:lstStyle/>
          <a:p>
            <a:pPr marL="444500" indent="-444500">
              <a:spcBef>
                <a:spcPct val="70000"/>
              </a:spcBef>
              <a:buClr>
                <a:srgbClr val="0099CC"/>
              </a:buClr>
              <a:buFontTx/>
              <a:buChar char="o"/>
            </a:pPr>
            <a:r>
              <a:rPr lang="en-US" sz="2400" dirty="0" smtClean="0"/>
              <a:t>To bring the current documentation process in the Partner Countries (PCs) into line with the EU Standards and Guidelines for QA.</a:t>
            </a:r>
          </a:p>
          <a:p>
            <a:pPr marL="444500" indent="-444500">
              <a:spcBef>
                <a:spcPct val="70000"/>
              </a:spcBef>
              <a:buClr>
                <a:srgbClr val="0099CC"/>
              </a:buClr>
              <a:buFontTx/>
              <a:buChar char="o"/>
            </a:pPr>
            <a:r>
              <a:rPr lang="en-US" sz="2400" dirty="0" smtClean="0"/>
              <a:t>To enhance the quality and to increase the comparability of study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(</a:t>
            </a:r>
            <a:r>
              <a:rPr lang="en-US" sz="2400" dirty="0" err="1" smtClean="0"/>
              <a:t>SPs</a:t>
            </a:r>
            <a:r>
              <a:rPr lang="en-US" sz="2400" dirty="0" smtClean="0"/>
              <a:t>) in PCs.</a:t>
            </a:r>
          </a:p>
          <a:p>
            <a:pPr marL="444500" indent="-444500">
              <a:spcBef>
                <a:spcPct val="70000"/>
              </a:spcBef>
              <a:buClr>
                <a:srgbClr val="0099CC"/>
              </a:buClr>
              <a:buFontTx/>
              <a:buChar char="o"/>
            </a:pPr>
            <a:r>
              <a:rPr lang="en-US" sz="2400" dirty="0" smtClean="0"/>
              <a:t>To promote </a:t>
            </a:r>
            <a:r>
              <a:rPr lang="en-US" sz="2400" dirty="0" err="1" smtClean="0"/>
              <a:t>modernisation</a:t>
            </a:r>
            <a:r>
              <a:rPr lang="en-US" sz="2400" dirty="0" smtClean="0"/>
              <a:t> of Higher Education (HE) and to increase transparency of </a:t>
            </a:r>
            <a:r>
              <a:rPr lang="en-US" sz="2400" dirty="0" err="1" smtClean="0"/>
              <a:t>SPs</a:t>
            </a:r>
            <a:r>
              <a:rPr lang="en-US" sz="2400" dirty="0" smtClean="0"/>
              <a:t> in PCs.</a:t>
            </a:r>
          </a:p>
          <a:p>
            <a:pPr marL="444500" indent="-444500">
              <a:spcBef>
                <a:spcPct val="70000"/>
              </a:spcBef>
              <a:buClr>
                <a:srgbClr val="0099CC"/>
              </a:buClr>
              <a:buFontTx/>
              <a:buChar char="o"/>
            </a:pPr>
            <a:r>
              <a:rPr lang="en-US" sz="2400" dirty="0" smtClean="0"/>
              <a:t>To promote the adoption of the on-line documentation system to be implemented by the competent national authorities 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7921625" cy="676275"/>
          </a:xfrm>
          <a:noFill/>
          <a:ln/>
        </p:spPr>
        <p:txBody>
          <a:bodyPr lIns="36000" tIns="36000" rIns="36000" bIns="36000"/>
          <a:lstStyle/>
          <a:p>
            <a:r>
              <a:rPr lang="en-GB" sz="3200" b="1" dirty="0">
                <a:solidFill>
                  <a:srgbClr val="0099CC"/>
                </a:solidFill>
              </a:rPr>
              <a:t>Consortium </a:t>
            </a:r>
            <a:r>
              <a:rPr lang="en-GB" sz="3200" b="1" dirty="0" smtClean="0">
                <a:solidFill>
                  <a:srgbClr val="0099CC"/>
                </a:solidFill>
              </a:rPr>
              <a:t>members				</a:t>
            </a:r>
            <a:r>
              <a:rPr lang="en-GB" sz="2400" b="1" dirty="0" smtClean="0">
                <a:solidFill>
                  <a:srgbClr val="0099CC"/>
                </a:solidFill>
              </a:rPr>
              <a:t>1/2</a:t>
            </a:r>
            <a:r>
              <a:rPr lang="en-GB" sz="3200" b="1" dirty="0" smtClean="0">
                <a:solidFill>
                  <a:srgbClr val="0099CC"/>
                </a:solidFill>
              </a:rPr>
              <a:t> </a:t>
            </a:r>
            <a:endParaRPr lang="en-GB" sz="3200" b="1" dirty="0">
              <a:solidFill>
                <a:srgbClr val="0099CC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71546"/>
            <a:ext cx="8547130" cy="5000660"/>
          </a:xfrm>
          <a:noFill/>
        </p:spPr>
        <p:txBody>
          <a:bodyPr lIns="0" tIns="0" rIns="0" bIns="0"/>
          <a:lstStyle/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Università degli Studi di Genoa, IT </a:t>
            </a:r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Kyrgyz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n.a.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Jussup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Balasagyn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”, KG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Kazakh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Architecture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Civil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Engineering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CRUI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Conference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Italian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Rectors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Baku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“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M.A.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Rasulzade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Khazar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Azerbaijan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Azerbaijan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Qafqaz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Bishkek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Academy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Finance and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Economics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KG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KG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Naryn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KG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Eurasian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n.a.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"L.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Gumilev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7921625" cy="676275"/>
          </a:xfrm>
          <a:noFill/>
          <a:ln/>
        </p:spPr>
        <p:txBody>
          <a:bodyPr lIns="36000" tIns="36000" rIns="36000" bIns="36000"/>
          <a:lstStyle/>
          <a:p>
            <a:r>
              <a:rPr lang="en-GB" sz="3200" b="1" dirty="0">
                <a:solidFill>
                  <a:srgbClr val="0099CC"/>
                </a:solidFill>
              </a:rPr>
              <a:t>Consortium members </a:t>
            </a:r>
            <a:r>
              <a:rPr lang="en-GB" sz="3200" b="1" dirty="0" smtClean="0">
                <a:solidFill>
                  <a:srgbClr val="0099CC"/>
                </a:solidFill>
              </a:rPr>
              <a:t>				</a:t>
            </a:r>
            <a:r>
              <a:rPr lang="en-GB" sz="2400" b="1" dirty="0" smtClean="0">
                <a:solidFill>
                  <a:srgbClr val="0099CC"/>
                </a:solidFill>
              </a:rPr>
              <a:t>2/2</a:t>
            </a:r>
            <a:r>
              <a:rPr lang="en-GB" sz="3200" b="1" dirty="0" smtClean="0">
                <a:solidFill>
                  <a:srgbClr val="0099CC"/>
                </a:solidFill>
              </a:rPr>
              <a:t> </a:t>
            </a:r>
            <a:endParaRPr lang="en-GB" sz="3200" b="1" dirty="0">
              <a:solidFill>
                <a:srgbClr val="0099CC"/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12825"/>
            <a:ext cx="8653463" cy="5295900"/>
          </a:xfrm>
          <a:noFill/>
        </p:spPr>
        <p:txBody>
          <a:bodyPr lIns="0" tIns="0" rIns="0" bIns="0"/>
          <a:lstStyle/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Independent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Kazakhstan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Agency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Q.A.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</a:t>
            </a:r>
            <a:r>
              <a:rPr lang="it-IT" sz="2000" b="1" spc="-13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Kazakh</a:t>
            </a:r>
            <a:r>
              <a:rPr lang="it-IT" sz="2000" b="1" spc="-13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spc="-1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it-IT" sz="2000" b="1" spc="-13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Ablai</a:t>
            </a:r>
            <a:r>
              <a:rPr lang="it-IT" sz="2000" b="1" spc="-1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Khan" </a:t>
            </a:r>
            <a:r>
              <a:rPr lang="it-IT" sz="2000" b="1" spc="-13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spc="-1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spc="-13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2000" b="1" spc="-1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spc="-13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it-IT" sz="2000" b="1" spc="-13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'l Relations and World </a:t>
            </a:r>
            <a:r>
              <a:rPr lang="it-IT" sz="2000" b="1" spc="-13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Languages</a:t>
            </a:r>
            <a:r>
              <a:rPr lang="it-IT" sz="2000" b="1" spc="-13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2000" b="1" spc="-13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spc="-13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Kazakh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Technical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n.a.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K.I.Satpayev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/>
              <a:t>18</a:t>
            </a:r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Science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Republic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Kazakhstan,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Assessing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Ministry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Republic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Tajikistan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TJ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Tajik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Institute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Entrepreneurship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TJ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Tajik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TJ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Technological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Tajikistan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TJ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Universitat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Duisburg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Essen, DE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Universidad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Alicante, ES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Slovak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Technology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Bratislava, SK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 </a:t>
            </a:r>
            <a:r>
              <a:rPr lang="it-IT" sz="2000" b="1" spc="-1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CINECA</a:t>
            </a:r>
            <a:r>
              <a:rPr lang="it-IT" sz="2000" b="1" spc="-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Consorzio </a:t>
            </a:r>
            <a:r>
              <a:rPr lang="it-IT" sz="2000" b="1" spc="-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inter-universitario calcolo automatico italiano N.O</a:t>
            </a:r>
            <a:r>
              <a:rPr lang="it-IT" sz="2000" b="1" spc="-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IT</a:t>
            </a:r>
            <a:endParaRPr lang="it-IT" sz="2000" spc="-1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Odlar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Yurdu</a:t>
            </a:r>
            <a:r>
              <a:rPr lang="it-IT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AZ</a:t>
            </a:r>
            <a:endParaRPr lang="it-IT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032779" cy="1127147"/>
          </a:xfrm>
          <a:noFill/>
          <a:ln/>
        </p:spPr>
        <p:txBody>
          <a:bodyPr lIns="36000" tIns="36000" rIns="36000" bIns="36000" anchor="ctr"/>
          <a:lstStyle/>
          <a:p>
            <a:pPr lvl="0"/>
            <a:r>
              <a:rPr lang="en-GB" sz="2800" b="1" dirty="0" smtClean="0">
                <a:solidFill>
                  <a:srgbClr val="0099CC"/>
                </a:solidFill>
              </a:rPr>
              <a:t>DELIVERABLE 1.1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Standards for QA of </a:t>
            </a:r>
            <a:r>
              <a:rPr lang="en-US" sz="2800" b="1" dirty="0" err="1" smtClean="0">
                <a:solidFill>
                  <a:srgbClr val="0099CC"/>
                </a:solidFill>
              </a:rPr>
              <a:t>SPs</a:t>
            </a:r>
            <a:endParaRPr lang="en-GB" sz="2800" b="1" dirty="0">
              <a:solidFill>
                <a:srgbClr val="0099CC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43050"/>
            <a:ext cx="7929617" cy="3929090"/>
          </a:xfrm>
          <a:noFill/>
        </p:spPr>
        <p:txBody>
          <a:bodyPr lIns="0" tIns="0" rIns="0" bIns="0"/>
          <a:lstStyle/>
          <a:p>
            <a:pPr marL="355600" lvl="0" indent="-355600">
              <a:spcBef>
                <a:spcPct val="35000"/>
              </a:spcBef>
              <a:buClr>
                <a:srgbClr val="0099CC"/>
              </a:buClr>
              <a:buFont typeface="Wingdings" pitchFamily="2" charset="2"/>
              <a:buChar char="Ø"/>
              <a:defRPr/>
            </a:pPr>
            <a:r>
              <a:rPr lang="en-GB" sz="2400" dirty="0"/>
              <a:t>Academic tasks performed by PCs and by Members States (</a:t>
            </a:r>
            <a:r>
              <a:rPr lang="en-GB" sz="2400" dirty="0" err="1"/>
              <a:t>MSs</a:t>
            </a:r>
            <a:r>
              <a:rPr lang="en-GB" sz="2400" dirty="0"/>
              <a:t>) staff in order to carry out a survey on responsibility of the institutions.</a:t>
            </a:r>
          </a:p>
          <a:p>
            <a:pPr marL="355600" lvl="0" indent="-355600">
              <a:spcBef>
                <a:spcPct val="35000"/>
              </a:spcBef>
              <a:buClr>
                <a:srgbClr val="0099CC"/>
              </a:buClr>
              <a:buFont typeface="Wingdings" pitchFamily="2" charset="2"/>
              <a:buChar char="Ø"/>
              <a:defRPr/>
            </a:pPr>
            <a:r>
              <a:rPr lang="en-GB" sz="2400" dirty="0"/>
              <a:t>Organization of a workshop in </a:t>
            </a:r>
            <a:r>
              <a:rPr lang="en-GB" sz="2400" b="1" dirty="0">
                <a:solidFill>
                  <a:srgbClr val="FF0000"/>
                </a:solidFill>
              </a:rPr>
              <a:t>Bishkek</a:t>
            </a:r>
            <a:r>
              <a:rPr lang="en-GB" sz="2400" dirty="0"/>
              <a:t>. </a:t>
            </a:r>
          </a:p>
          <a:p>
            <a:pPr marL="355600" lvl="0" indent="-355600">
              <a:spcBef>
                <a:spcPct val="35000"/>
              </a:spcBef>
              <a:buClr>
                <a:srgbClr val="0099CC"/>
              </a:buClr>
              <a:buFont typeface="Wingdings" pitchFamily="2" charset="2"/>
              <a:buChar char="Ø"/>
              <a:defRPr/>
            </a:pPr>
            <a:r>
              <a:rPr lang="en-GB" sz="2400" dirty="0"/>
              <a:t>Mobility flows </a:t>
            </a:r>
            <a:r>
              <a:rPr lang="en-GB" sz="2400" dirty="0" smtClean="0"/>
              <a:t>to KG for </a:t>
            </a:r>
            <a:r>
              <a:rPr lang="en-GB" sz="2400" dirty="0"/>
              <a:t>study visit by representatives of PCs.</a:t>
            </a:r>
          </a:p>
          <a:p>
            <a:pPr marL="355600" lvl="0" indent="-355600">
              <a:spcBef>
                <a:spcPct val="35000"/>
              </a:spcBef>
              <a:buClr>
                <a:srgbClr val="0099CC"/>
              </a:buClr>
              <a:buFont typeface="Wingdings" pitchFamily="2" charset="2"/>
              <a:buChar char="Ø"/>
              <a:defRPr/>
            </a:pPr>
            <a:r>
              <a:rPr lang="en-GB" sz="2400" dirty="0"/>
              <a:t>Mobility flows </a:t>
            </a:r>
            <a:r>
              <a:rPr lang="en-GB" sz="2400" dirty="0" smtClean="0"/>
              <a:t>to KG for expertise </a:t>
            </a:r>
            <a:r>
              <a:rPr lang="en-GB" sz="2400" dirty="0"/>
              <a:t>by representatives of </a:t>
            </a:r>
            <a:r>
              <a:rPr lang="en-GB" sz="2400" dirty="0" err="1"/>
              <a:t>MSs.</a:t>
            </a:r>
            <a:endParaRPr lang="en-GB" sz="2400" dirty="0"/>
          </a:p>
          <a:p>
            <a:pPr marL="355600" lvl="0" indent="-355600">
              <a:spcBef>
                <a:spcPct val="35000"/>
              </a:spcBef>
              <a:buClr>
                <a:srgbClr val="0099CC"/>
              </a:buClr>
              <a:buFont typeface="Wingdings" pitchFamily="2" charset="2"/>
              <a:buChar char="Ø"/>
              <a:defRPr/>
            </a:pPr>
            <a:r>
              <a:rPr lang="en-GB" sz="2400" dirty="0"/>
              <a:t>Printing and publishing of the workshop report.</a:t>
            </a:r>
            <a:endParaRPr lang="en-GB" sz="2200" dirty="0"/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250825" y="1571612"/>
            <a:ext cx="8642350" cy="45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4800"/>
            <a:ext cx="8032779" cy="838184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1.2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Information and data for QA of </a:t>
            </a:r>
            <a:r>
              <a:rPr lang="en-US" sz="2800" b="1" dirty="0" err="1" smtClean="0">
                <a:solidFill>
                  <a:srgbClr val="0099CC"/>
                </a:solidFill>
              </a:rPr>
              <a:t>SPs</a:t>
            </a:r>
            <a:endParaRPr lang="en-US" sz="2800" b="1" dirty="0" smtClean="0">
              <a:solidFill>
                <a:srgbClr val="0099CC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1472" y="1357298"/>
            <a:ext cx="8001056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Academic tasks performed by PCs and by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staff in order to identify information &amp; data.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workshop in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Astana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KZ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study visit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representatives of PCs.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lang="en-GB" sz="2400" kern="0" dirty="0" smtClean="0">
                <a:latin typeface="+mn-lt"/>
              </a:rPr>
              <a:t>Mobility flows to </a:t>
            </a:r>
            <a:r>
              <a:rPr lang="en-GB" sz="2400" kern="0" dirty="0" err="1" smtClean="0">
                <a:latin typeface="+mn-lt"/>
              </a:rPr>
              <a:t>KZ</a:t>
            </a:r>
            <a:r>
              <a:rPr lang="en-GB" sz="2400" kern="0" dirty="0" smtClean="0">
                <a:latin typeface="+mn-lt"/>
              </a:rPr>
              <a:t> for expertise by representatives of </a:t>
            </a:r>
            <a:r>
              <a:rPr lang="en-GB" sz="2400" kern="0" dirty="0" err="1" smtClean="0">
                <a:latin typeface="+mn-lt"/>
              </a:rPr>
              <a:t>MSs.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workshop report.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lang="en-GB" sz="2400" kern="0" dirty="0" smtClean="0">
                <a:latin typeface="+mn-lt"/>
              </a:rPr>
              <a:t>Buying in benefit of each PC university of a support workstation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(p.c., printer and multimedia projector).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7921625" cy="838184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1.3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Procedures of collection and documentation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5720" y="1214423"/>
            <a:ext cx="857256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Academic tasks performed by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staff in order to prepare material for the training seminar.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training seminar in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Alicante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ES for retraining attending by PCs staff. </a:t>
            </a:r>
            <a:r>
              <a:rPr lang="en-GB" sz="2400" kern="0" dirty="0" smtClean="0">
                <a:latin typeface="+mn-lt"/>
              </a:rPr>
              <a:t>Mobility flows to ES for training delivery 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training seminar report.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20" y="4143380"/>
            <a:ext cx="850112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workshop in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Dushanbe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TJ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PCs staff and </a:t>
            </a:r>
            <a:r>
              <a:rPr lang="en-GB" sz="2400" kern="0" dirty="0" smtClean="0">
                <a:latin typeface="+mn-lt"/>
              </a:rPr>
              <a:t>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 for procedures sharing and approving.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workshop report.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endParaRPr kumimoji="0" lang="en-GB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4290"/>
            <a:ext cx="8064500" cy="857256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1.4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Facilities for collection and documentation</a:t>
            </a:r>
            <a:endParaRPr lang="en-GB" sz="2400" b="1" dirty="0">
              <a:solidFill>
                <a:srgbClr val="0099CC"/>
              </a:solidFill>
            </a:endParaRP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5720" y="1214423"/>
            <a:ext cx="857256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Academic tasks performed by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staff in order to prepare material for the training seminar.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training seminar in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Bratislava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SK for retraining attending by PCs staff. </a:t>
            </a:r>
            <a:r>
              <a:rPr lang="en-GB" sz="2400" kern="0" dirty="0" smtClean="0">
                <a:latin typeface="+mn-lt"/>
              </a:rPr>
              <a:t>Mobility flows to SK for training delivery 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training seminar report.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20" y="4071942"/>
            <a:ext cx="850112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workshop in </a:t>
            </a:r>
            <a:r>
              <a:rPr lang="en-GB" sz="2400" b="1" kern="0" dirty="0" smtClean="0">
                <a:solidFill>
                  <a:srgbClr val="FF0000"/>
                </a:solidFill>
                <a:latin typeface="+mn-lt"/>
              </a:rPr>
              <a:t>Baku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PCs staff and </a:t>
            </a:r>
            <a:r>
              <a:rPr lang="en-GB" sz="2400" kern="0" dirty="0" smtClean="0">
                <a:latin typeface="+mn-lt"/>
              </a:rPr>
              <a:t>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 for: </a:t>
            </a:r>
            <a:r>
              <a:rPr lang="en-GB" sz="2400" kern="0" dirty="0" err="1" smtClean="0">
                <a:latin typeface="+mn-lt"/>
              </a:rPr>
              <a:t>i</a:t>
            </a:r>
            <a:r>
              <a:rPr lang="en-GB" sz="2400" kern="0" dirty="0" smtClean="0">
                <a:latin typeface="+mn-lt"/>
              </a:rPr>
              <a:t>)  discussion of the identified facilities; ii) approval of the software.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workshop report.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064500" cy="909622"/>
          </a:xfrm>
          <a:noFill/>
          <a:ln/>
        </p:spPr>
        <p:txBody>
          <a:bodyPr lIns="36000" tIns="36000" rIns="36000" bIns="36000" anchor="ctr"/>
          <a:lstStyle/>
          <a:p>
            <a:r>
              <a:rPr lang="en-GB" sz="2800" b="1" dirty="0">
                <a:solidFill>
                  <a:srgbClr val="0099CC"/>
                </a:solidFill>
              </a:rPr>
              <a:t>DELIVERABLE </a:t>
            </a:r>
            <a:r>
              <a:rPr lang="en-GB" sz="2800" b="1" dirty="0" smtClean="0">
                <a:solidFill>
                  <a:srgbClr val="0099CC"/>
                </a:solidFill>
              </a:rPr>
              <a:t>1.5</a:t>
            </a:r>
            <a:r>
              <a:rPr lang="en-GB" sz="2800" b="1" dirty="0">
                <a:solidFill>
                  <a:srgbClr val="0099CC"/>
                </a:solidFill>
              </a:rPr>
              <a:t/>
            </a:r>
            <a:br>
              <a:rPr lang="en-GB" sz="2800" b="1" dirty="0">
                <a:solidFill>
                  <a:srgbClr val="0099CC"/>
                </a:solidFill>
              </a:rPr>
            </a:br>
            <a:r>
              <a:rPr lang="en-US" sz="2800" b="1" dirty="0" smtClean="0">
                <a:solidFill>
                  <a:srgbClr val="0099CC"/>
                </a:solidFill>
              </a:rPr>
              <a:t>Software for on-line management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528638" y="1844675"/>
            <a:ext cx="8043862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41338" indent="-541338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971550" y="6308725"/>
            <a:ext cx="7129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it-IT" sz="1400" b="1" dirty="0" err="1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517340‐TEMPUS‐1‐2011‐1‐IT‐TEMPUS‐SMGR</a:t>
            </a:r>
            <a:endParaRPr lang="en-GB" sz="1400" b="1" i="1" dirty="0">
              <a:solidFill>
                <a:srgbClr val="0099C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8662" y="1571612"/>
            <a:ext cx="735811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Academic tasks performed by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staff in order to prepare material for the training seminar.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 of a training seminar in </a:t>
            </a: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Genoa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Mobility flows to IT for retraining attending by PCs staff. </a:t>
            </a:r>
            <a:r>
              <a:rPr lang="en-GB" sz="2400" kern="0" dirty="0" smtClean="0">
                <a:latin typeface="+mn-lt"/>
              </a:rPr>
              <a:t>Mobility flows to IT for training delivery by </a:t>
            </a:r>
            <a:r>
              <a:rPr lang="en-GB" sz="2400" kern="0" dirty="0" err="1" smtClean="0">
                <a:latin typeface="+mn-lt"/>
              </a:rPr>
              <a:t>MSs</a:t>
            </a:r>
            <a:r>
              <a:rPr lang="en-GB" sz="2400" kern="0" dirty="0" smtClean="0">
                <a:latin typeface="+mn-lt"/>
              </a:rPr>
              <a:t> experts.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99CC"/>
              </a:buClr>
              <a:buSzPct val="65000"/>
              <a:buFont typeface="Wingdings" pitchFamily="2" charset="2"/>
              <a:buChar char="Ø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Printing and publishing of the training seminar report. </a:t>
            </a:r>
          </a:p>
          <a:p>
            <a:pPr marL="355600" indent="-355600">
              <a:spcBef>
                <a:spcPct val="35000"/>
              </a:spcBef>
              <a:buClr>
                <a:srgbClr val="0099CC"/>
              </a:buClr>
              <a:buSzPct val="65000"/>
              <a:buFont typeface="Wingdings" pitchFamily="2" charset="2"/>
              <a:buChar char="Ø"/>
            </a:pPr>
            <a:r>
              <a:rPr lang="en-GB" sz="2400" kern="0" dirty="0"/>
              <a:t>Buying in benefit of each PC university of </a:t>
            </a:r>
            <a:r>
              <a:rPr lang="en-GB" sz="2400" kern="0" dirty="0" smtClean="0"/>
              <a:t>licenses and software platform for development of on-line service. </a:t>
            </a:r>
            <a:endParaRPr lang="en-GB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qua">
  <a:themeElements>
    <a:clrScheme name="Acqu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Acqu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qu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qu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qu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qu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Acqua</Template>
  <TotalTime>261</TotalTime>
  <Words>1210</Words>
  <Application>Microsoft Office PowerPoint</Application>
  <PresentationFormat>Presentazione su schermo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Acqua</vt:lpstr>
      <vt:lpstr>DOQUP Project 517340‐TEMPUS‐1‐2011‐1‐IT‐TEMPUS‐SMGR </vt:lpstr>
      <vt:lpstr>Project wider objectives</vt:lpstr>
      <vt:lpstr>Consortium members    1/2 </vt:lpstr>
      <vt:lpstr>Consortium members     2/2 </vt:lpstr>
      <vt:lpstr>DELIVERABLE 1.1 Standards for QA of SPs</vt:lpstr>
      <vt:lpstr>DELIVERABLE 1.2 Information and data for QA of SPs</vt:lpstr>
      <vt:lpstr>DELIVERABLE 1.3 Procedures of collection and documentation</vt:lpstr>
      <vt:lpstr>DELIVERABLE 1.4 Facilities for collection and documentation</vt:lpstr>
      <vt:lpstr>DELIVERABLE 1.5 Software for on-line management</vt:lpstr>
      <vt:lpstr>DELIVERABLE 1.6 + 1.7 Implementation of procedures and facilities + Implementation of software for on-line management</vt:lpstr>
      <vt:lpstr>DELIVERABLE 2 Dissemination</vt:lpstr>
      <vt:lpstr>DELIVERABLE 3 Sustainability</vt:lpstr>
      <vt:lpstr>DELIVERABLE 4 Project quality control and monitoring</vt:lpstr>
      <vt:lpstr>DELIVERABLE 5 Management</vt:lpstr>
      <vt:lpstr>PROJECT RESPONSIBILITIES</vt:lpstr>
    </vt:vector>
  </TitlesOfParts>
  <Company>unige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MUSAIO</dc:creator>
  <cp:lastModifiedBy>unige</cp:lastModifiedBy>
  <cp:revision>22</cp:revision>
  <dcterms:created xsi:type="dcterms:W3CDTF">2010-01-17T12:10:48Z</dcterms:created>
  <dcterms:modified xsi:type="dcterms:W3CDTF">2014-01-15T09:42:13Z</dcterms:modified>
</cp:coreProperties>
</file>