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366" r:id="rId2"/>
    <p:sldId id="368" r:id="rId3"/>
    <p:sldId id="369" r:id="rId4"/>
    <p:sldId id="360" r:id="rId5"/>
    <p:sldId id="351" r:id="rId6"/>
    <p:sldId id="374" r:id="rId7"/>
    <p:sldId id="353" r:id="rId8"/>
    <p:sldId id="355" r:id="rId9"/>
    <p:sldId id="356" r:id="rId10"/>
    <p:sldId id="372" r:id="rId11"/>
    <p:sldId id="363" r:id="rId12"/>
    <p:sldId id="406" r:id="rId13"/>
    <p:sldId id="407" r:id="rId14"/>
    <p:sldId id="408" r:id="rId15"/>
    <p:sldId id="350" r:id="rId16"/>
    <p:sldId id="278" r:id="rId17"/>
    <p:sldId id="279" r:id="rId18"/>
    <p:sldId id="280" r:id="rId19"/>
    <p:sldId id="343" r:id="rId20"/>
    <p:sldId id="337" r:id="rId21"/>
    <p:sldId id="336" r:id="rId22"/>
    <p:sldId id="338" r:id="rId23"/>
    <p:sldId id="339"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6" r:id="rId45"/>
    <p:sldId id="395" r:id="rId46"/>
    <p:sldId id="397" r:id="rId47"/>
    <p:sldId id="398" r:id="rId48"/>
    <p:sldId id="399" r:id="rId49"/>
    <p:sldId id="275" r:id="rId50"/>
  </p:sldIdLst>
  <p:sldSz cx="9144000" cy="6858000" type="screen4x3"/>
  <p:notesSz cx="6797675" cy="9926638"/>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do"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D9F"/>
    <a:srgbClr val="C0C0C0"/>
    <a:srgbClr val="136808"/>
    <a:srgbClr val="1D9C0C"/>
    <a:srgbClr val="FF9933"/>
    <a:srgbClr val="FF6600"/>
    <a:srgbClr val="777777"/>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0432" autoAdjust="0"/>
    <p:restoredTop sz="94660"/>
  </p:normalViewPr>
  <p:slideViewPr>
    <p:cSldViewPr snapToGrid="0">
      <p:cViewPr varScale="1">
        <p:scale>
          <a:sx n="68" d="100"/>
          <a:sy n="68" d="100"/>
        </p:scale>
        <p:origin x="-1212" y="-96"/>
      </p:cViewPr>
      <p:guideLst>
        <p:guide orient="horz" pos="3261"/>
        <p:guide pos="93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10-14T20:00:02.703"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sk-SK"/>
          </a:p>
        </p:txBody>
      </p:sp>
      <p:sp>
        <p:nvSpPr>
          <p:cNvPr id="450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4506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sk-SK"/>
          </a:p>
        </p:txBody>
      </p:sp>
      <p:sp>
        <p:nvSpPr>
          <p:cNvPr id="4506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09BC57-BB5B-4212-B811-A8560C90E5E2}" type="slidenum">
              <a:rPr lang="sk-SK"/>
              <a:pPr>
                <a:defRPr/>
              </a:pPr>
              <a:t>‹#›</a:t>
            </a:fld>
            <a:endParaRPr lang="sk-SK"/>
          </a:p>
        </p:txBody>
      </p:sp>
    </p:spTree>
    <p:extLst>
      <p:ext uri="{BB962C8B-B14F-4D97-AF65-F5344CB8AC3E}">
        <p14:creationId xmlns:p14="http://schemas.microsoft.com/office/powerpoint/2010/main" xmlns="" val="270181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sk-SK"/>
          </a:p>
        </p:txBody>
      </p:sp>
      <p:sp>
        <p:nvSpPr>
          <p:cNvPr id="430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430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sk-SK"/>
          </a:p>
        </p:txBody>
      </p:sp>
      <p:sp>
        <p:nvSpPr>
          <p:cNvPr id="430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C88C2AE-72D1-4DCC-B53B-D61A8F9386E4}" type="slidenum">
              <a:rPr lang="sk-SK"/>
              <a:pPr>
                <a:defRPr/>
              </a:pPr>
              <a:t>‹#›</a:t>
            </a:fld>
            <a:endParaRPr lang="sk-SK"/>
          </a:p>
        </p:txBody>
      </p:sp>
    </p:spTree>
    <p:extLst>
      <p:ext uri="{BB962C8B-B14F-4D97-AF65-F5344CB8AC3E}">
        <p14:creationId xmlns:p14="http://schemas.microsoft.com/office/powerpoint/2010/main" xmlns="" val="4086208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34B011-D9C4-44D0-A62A-14BA311274CD}" type="slidenum">
              <a:rPr lang="cs-CZ" smtClean="0"/>
              <a:pPr/>
              <a:t>2</a:t>
            </a:fld>
            <a:endParaRPr lang="cs-CZ"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sk-SK" sz="14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C7340B35-E6FB-450F-BA0F-2A74ECCD4AC8}"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038A1E2-B6A1-44FB-A84C-F266123FB886}" type="slidenum">
              <a:rPr lang="cs-CZ" smtClean="0"/>
              <a:pPr/>
              <a:t>6</a:t>
            </a:fld>
            <a:endParaRPr lang="cs-CZ"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273AF7E-A7C5-42E9-B0E8-386F96B0D36E}"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DB0D67FA-6800-4228-8C9C-D3FDCA475AB5}"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836995E1-8792-4B29-A267-B1D2FB492645}"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9B4896D-3FD6-4363-9D2D-FFDFED0C8787}"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FD46D1A-5065-4464-A541-5E279C0B8626}"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sk-SK"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99699BE-F37B-4959-8D3F-27918470B247}" type="slidenum">
              <a:rPr lang="en-US" smtClean="0"/>
              <a:pPr/>
              <a:t>25</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ru-RU" smtClean="0">
                <a:latin typeface="Arial" charset="0"/>
              </a:rPr>
              <a:t>Система</a:t>
            </a:r>
            <a:r>
              <a:rPr lang="sk-SK" smtClean="0">
                <a:latin typeface="Arial" charset="0"/>
              </a:rPr>
              <a:t> </a:t>
            </a:r>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sk-SK"/>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38279732-1E22-469A-803F-024C8EB71EAB}"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17A8B449-4CC4-4C05-90F4-F0D297EF7363}"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63B692B6-FE57-471E-A09C-535A9334CD18}"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Nadpis a diagram alebo organizačná schém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Kliknite sem a upravte štýl predlohy nadpisov.</a:t>
            </a:r>
            <a:endParaRPr lang="en-GB"/>
          </a:p>
        </p:txBody>
      </p:sp>
      <p:sp>
        <p:nvSpPr>
          <p:cNvPr id="3" name="Zástupný symbol objektu SmartArt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64ACB153-F5D9-4898-B18D-460E70C7E4CA}" type="slidenum">
              <a:rPr lang="sk-SK"/>
              <a:pPr>
                <a:defRPr/>
              </a:pPr>
              <a:t>‹#›</a:t>
            </a:fld>
            <a:endParaRPr lang="sk-S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1109663" y="274638"/>
            <a:ext cx="7577137" cy="585152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Zástupný symbol čísla snímky 2"/>
          <p:cNvSpPr>
            <a:spLocks noGrp="1"/>
          </p:cNvSpPr>
          <p:nvPr>
            <p:ph type="sldNum" sz="quarter" idx="10"/>
          </p:nvPr>
        </p:nvSpPr>
        <p:spPr/>
        <p:txBody>
          <a:bodyPr/>
          <a:lstStyle>
            <a:lvl1pPr>
              <a:defRPr/>
            </a:lvl1pPr>
          </a:lstStyle>
          <a:p>
            <a:pPr>
              <a:defRPr/>
            </a:pPr>
            <a:fld id="{22EA9996-973D-43C4-AE22-10AB8024709A}"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CF98A301-B05E-408A-887E-62B7FD1F316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p:txBody>
          <a:bodyPr/>
          <a:lstStyle>
            <a:lvl1pPr>
              <a:defRPr/>
            </a:lvl1pPr>
          </a:lstStyle>
          <a:p>
            <a:pPr>
              <a:defRPr/>
            </a:pPr>
            <a:endParaRPr lang="sk-SK"/>
          </a:p>
        </p:txBody>
      </p:sp>
      <p:sp>
        <p:nvSpPr>
          <p:cNvPr id="5" name="Rectangle 5"/>
          <p:cNvSpPr>
            <a:spLocks noGrp="1" noChangeArrowheads="1"/>
          </p:cNvSpPr>
          <p:nvPr>
            <p:ph type="ftr" sz="quarter" idx="11"/>
          </p:nvPr>
        </p:nvSpPr>
        <p:spPr/>
        <p:txBody>
          <a:bodyPr/>
          <a:lstStyle>
            <a:lvl1pPr>
              <a:defRPr/>
            </a:lvl1pPr>
          </a:lstStyle>
          <a:p>
            <a:pPr>
              <a:defRPr/>
            </a:pPr>
            <a:endParaRPr lang="sk-SK"/>
          </a:p>
        </p:txBody>
      </p:sp>
      <p:sp>
        <p:nvSpPr>
          <p:cNvPr id="6" name="Rectangle 6"/>
          <p:cNvSpPr>
            <a:spLocks noGrp="1" noChangeArrowheads="1"/>
          </p:cNvSpPr>
          <p:nvPr>
            <p:ph type="sldNum" sz="quarter" idx="12"/>
          </p:nvPr>
        </p:nvSpPr>
        <p:spPr/>
        <p:txBody>
          <a:bodyPr/>
          <a:lstStyle>
            <a:lvl1pPr>
              <a:defRPr/>
            </a:lvl1pPr>
          </a:lstStyle>
          <a:p>
            <a:pPr>
              <a:defRPr/>
            </a:pPr>
            <a:fld id="{8964FA87-097B-46E1-A099-074302C8E16F}"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Rectangle 4"/>
          <p:cNvSpPr>
            <a:spLocks noGrp="1" noChangeArrowheads="1"/>
          </p:cNvSpPr>
          <p:nvPr>
            <p:ph type="dt" sz="half" idx="10"/>
          </p:nvPr>
        </p:nvSpPr>
        <p:spPr/>
        <p:txBody>
          <a:bodyPr/>
          <a:lstStyle>
            <a:lvl1pPr>
              <a:defRPr/>
            </a:lvl1pPr>
          </a:lstStyle>
          <a:p>
            <a:pPr>
              <a:defRPr/>
            </a:pPr>
            <a:endParaRPr lang="sk-SK"/>
          </a:p>
        </p:txBody>
      </p:sp>
      <p:sp>
        <p:nvSpPr>
          <p:cNvPr id="6" name="Rectangle 5"/>
          <p:cNvSpPr>
            <a:spLocks noGrp="1" noChangeArrowheads="1"/>
          </p:cNvSpPr>
          <p:nvPr>
            <p:ph type="ftr" sz="quarter" idx="11"/>
          </p:nvPr>
        </p:nvSpPr>
        <p:spPr/>
        <p:txBody>
          <a:bodyPr/>
          <a:lstStyle>
            <a:lvl1pPr>
              <a:defRPr/>
            </a:lvl1pPr>
          </a:lstStyle>
          <a:p>
            <a:pPr>
              <a:defRPr/>
            </a:pPr>
            <a:endParaRPr lang="sk-SK"/>
          </a:p>
        </p:txBody>
      </p:sp>
      <p:sp>
        <p:nvSpPr>
          <p:cNvPr id="7" name="Rectangle 6"/>
          <p:cNvSpPr>
            <a:spLocks noGrp="1" noChangeArrowheads="1"/>
          </p:cNvSpPr>
          <p:nvPr>
            <p:ph type="sldNum" sz="quarter" idx="12"/>
          </p:nvPr>
        </p:nvSpPr>
        <p:spPr/>
        <p:txBody>
          <a:bodyPr/>
          <a:lstStyle>
            <a:lvl1pPr>
              <a:defRPr/>
            </a:lvl1pPr>
          </a:lstStyle>
          <a:p>
            <a:pPr>
              <a:defRPr/>
            </a:pPr>
            <a:fld id="{DE0A56AD-317C-4C60-9789-CEFB88E2745A}"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Rectangle 4"/>
          <p:cNvSpPr>
            <a:spLocks noGrp="1" noChangeArrowheads="1"/>
          </p:cNvSpPr>
          <p:nvPr>
            <p:ph type="dt" sz="half" idx="10"/>
          </p:nvPr>
        </p:nvSpPr>
        <p:spPr/>
        <p:txBody>
          <a:bodyPr/>
          <a:lstStyle>
            <a:lvl1pPr>
              <a:defRPr/>
            </a:lvl1pPr>
          </a:lstStyle>
          <a:p>
            <a:pPr>
              <a:defRPr/>
            </a:pPr>
            <a:endParaRPr lang="sk-SK"/>
          </a:p>
        </p:txBody>
      </p:sp>
      <p:sp>
        <p:nvSpPr>
          <p:cNvPr id="8" name="Rectangle 5"/>
          <p:cNvSpPr>
            <a:spLocks noGrp="1" noChangeArrowheads="1"/>
          </p:cNvSpPr>
          <p:nvPr>
            <p:ph type="ftr" sz="quarter" idx="11"/>
          </p:nvPr>
        </p:nvSpPr>
        <p:spPr/>
        <p:txBody>
          <a:bodyPr/>
          <a:lstStyle>
            <a:lvl1pPr>
              <a:defRPr/>
            </a:lvl1pPr>
          </a:lstStyle>
          <a:p>
            <a:pPr>
              <a:defRPr/>
            </a:pPr>
            <a:endParaRPr lang="sk-SK"/>
          </a:p>
        </p:txBody>
      </p:sp>
      <p:sp>
        <p:nvSpPr>
          <p:cNvPr id="9" name="Rectangle 6"/>
          <p:cNvSpPr>
            <a:spLocks noGrp="1" noChangeArrowheads="1"/>
          </p:cNvSpPr>
          <p:nvPr>
            <p:ph type="sldNum" sz="quarter" idx="12"/>
          </p:nvPr>
        </p:nvSpPr>
        <p:spPr/>
        <p:txBody>
          <a:bodyPr/>
          <a:lstStyle>
            <a:lvl1pPr>
              <a:defRPr/>
            </a:lvl1pPr>
          </a:lstStyle>
          <a:p>
            <a:pPr>
              <a:defRPr/>
            </a:pPr>
            <a:fld id="{2F7578EE-B8C8-42E3-A76C-FC0B16723D54}"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Rectangle 4"/>
          <p:cNvSpPr>
            <a:spLocks noGrp="1" noChangeArrowheads="1"/>
          </p:cNvSpPr>
          <p:nvPr>
            <p:ph type="dt" sz="half" idx="10"/>
          </p:nvPr>
        </p:nvSpPr>
        <p:spPr/>
        <p:txBody>
          <a:bodyPr/>
          <a:lstStyle>
            <a:lvl1pPr>
              <a:defRPr/>
            </a:lvl1pPr>
          </a:lstStyle>
          <a:p>
            <a:pPr>
              <a:defRPr/>
            </a:pPr>
            <a:endParaRPr lang="sk-SK"/>
          </a:p>
        </p:txBody>
      </p:sp>
      <p:sp>
        <p:nvSpPr>
          <p:cNvPr id="4" name="Rectangle 5"/>
          <p:cNvSpPr>
            <a:spLocks noGrp="1" noChangeArrowheads="1"/>
          </p:cNvSpPr>
          <p:nvPr>
            <p:ph type="ftr" sz="quarter" idx="11"/>
          </p:nvPr>
        </p:nvSpPr>
        <p:spPr/>
        <p:txBody>
          <a:bodyPr/>
          <a:lstStyle>
            <a:lvl1pPr>
              <a:defRPr/>
            </a:lvl1pPr>
          </a:lstStyle>
          <a:p>
            <a:pPr>
              <a:defRPr/>
            </a:pPr>
            <a:endParaRPr lang="sk-SK"/>
          </a:p>
        </p:txBody>
      </p:sp>
      <p:sp>
        <p:nvSpPr>
          <p:cNvPr id="5" name="Rectangle 6"/>
          <p:cNvSpPr>
            <a:spLocks noGrp="1" noChangeArrowheads="1"/>
          </p:cNvSpPr>
          <p:nvPr>
            <p:ph type="sldNum" sz="quarter" idx="12"/>
          </p:nvPr>
        </p:nvSpPr>
        <p:spPr/>
        <p:txBody>
          <a:bodyPr/>
          <a:lstStyle>
            <a:lvl1pPr>
              <a:defRPr/>
            </a:lvl1pPr>
          </a:lstStyle>
          <a:p>
            <a:pPr>
              <a:defRPr/>
            </a:pPr>
            <a:fld id="{2A743E2D-486D-4FB1-9F6F-332EE2A0A899}"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sk-SK"/>
          </a:p>
        </p:txBody>
      </p:sp>
      <p:sp>
        <p:nvSpPr>
          <p:cNvPr id="3" name="Rectangle 5"/>
          <p:cNvSpPr>
            <a:spLocks noGrp="1" noChangeArrowheads="1"/>
          </p:cNvSpPr>
          <p:nvPr>
            <p:ph type="ftr" sz="quarter" idx="11"/>
          </p:nvPr>
        </p:nvSpPr>
        <p:spPr/>
        <p:txBody>
          <a:bodyPr/>
          <a:lstStyle>
            <a:lvl1pPr>
              <a:defRPr/>
            </a:lvl1pPr>
          </a:lstStyle>
          <a:p>
            <a:pPr>
              <a:defRPr/>
            </a:pPr>
            <a:endParaRPr lang="sk-SK"/>
          </a:p>
        </p:txBody>
      </p:sp>
      <p:sp>
        <p:nvSpPr>
          <p:cNvPr id="4" name="Rectangle 6"/>
          <p:cNvSpPr>
            <a:spLocks noGrp="1" noChangeArrowheads="1"/>
          </p:cNvSpPr>
          <p:nvPr>
            <p:ph type="sldNum" sz="quarter" idx="12"/>
          </p:nvPr>
        </p:nvSpPr>
        <p:spPr/>
        <p:txBody>
          <a:bodyPr/>
          <a:lstStyle>
            <a:lvl1pPr>
              <a:defRPr/>
            </a:lvl1pPr>
          </a:lstStyle>
          <a:p>
            <a:pPr>
              <a:defRPr/>
            </a:pPr>
            <a:fld id="{0A324889-067A-4768-A6FA-4178655DC4A3}"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p:txBody>
          <a:bodyPr/>
          <a:lstStyle>
            <a:lvl1pPr>
              <a:defRPr/>
            </a:lvl1pPr>
          </a:lstStyle>
          <a:p>
            <a:pPr>
              <a:defRPr/>
            </a:pPr>
            <a:endParaRPr lang="sk-SK"/>
          </a:p>
        </p:txBody>
      </p:sp>
      <p:sp>
        <p:nvSpPr>
          <p:cNvPr id="6" name="Rectangle 5"/>
          <p:cNvSpPr>
            <a:spLocks noGrp="1" noChangeArrowheads="1"/>
          </p:cNvSpPr>
          <p:nvPr>
            <p:ph type="ftr" sz="quarter" idx="11"/>
          </p:nvPr>
        </p:nvSpPr>
        <p:spPr/>
        <p:txBody>
          <a:bodyPr/>
          <a:lstStyle>
            <a:lvl1pPr>
              <a:defRPr/>
            </a:lvl1pPr>
          </a:lstStyle>
          <a:p>
            <a:pPr>
              <a:defRPr/>
            </a:pPr>
            <a:endParaRPr lang="sk-SK"/>
          </a:p>
        </p:txBody>
      </p:sp>
      <p:sp>
        <p:nvSpPr>
          <p:cNvPr id="7" name="Rectangle 6"/>
          <p:cNvSpPr>
            <a:spLocks noGrp="1" noChangeArrowheads="1"/>
          </p:cNvSpPr>
          <p:nvPr>
            <p:ph type="sldNum" sz="quarter" idx="12"/>
          </p:nvPr>
        </p:nvSpPr>
        <p:spPr/>
        <p:txBody>
          <a:bodyPr/>
          <a:lstStyle>
            <a:lvl1pPr>
              <a:defRPr/>
            </a:lvl1pPr>
          </a:lstStyle>
          <a:p>
            <a:pPr>
              <a:defRPr/>
            </a:pPr>
            <a:fld id="{3A3D7720-0FA9-4982-8BEF-B2DEE4FDAFA1}"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sk-SK"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p:txBody>
          <a:bodyPr/>
          <a:lstStyle>
            <a:lvl1pPr>
              <a:defRPr/>
            </a:lvl1pPr>
          </a:lstStyle>
          <a:p>
            <a:pPr>
              <a:defRPr/>
            </a:pPr>
            <a:endParaRPr lang="sk-SK"/>
          </a:p>
        </p:txBody>
      </p:sp>
      <p:sp>
        <p:nvSpPr>
          <p:cNvPr id="6" name="Rectangle 5"/>
          <p:cNvSpPr>
            <a:spLocks noGrp="1" noChangeArrowheads="1"/>
          </p:cNvSpPr>
          <p:nvPr>
            <p:ph type="ftr" sz="quarter" idx="11"/>
          </p:nvPr>
        </p:nvSpPr>
        <p:spPr/>
        <p:txBody>
          <a:bodyPr/>
          <a:lstStyle>
            <a:lvl1pPr>
              <a:defRPr/>
            </a:lvl1pPr>
          </a:lstStyle>
          <a:p>
            <a:pPr>
              <a:defRPr/>
            </a:pPr>
            <a:endParaRPr lang="sk-SK"/>
          </a:p>
        </p:txBody>
      </p:sp>
      <p:sp>
        <p:nvSpPr>
          <p:cNvPr id="7" name="Rectangle 6"/>
          <p:cNvSpPr>
            <a:spLocks noGrp="1" noChangeArrowheads="1"/>
          </p:cNvSpPr>
          <p:nvPr>
            <p:ph type="sldNum" sz="quarter" idx="12"/>
          </p:nvPr>
        </p:nvSpPr>
        <p:spPr/>
        <p:txBody>
          <a:bodyPr/>
          <a:lstStyle>
            <a:lvl1pPr>
              <a:defRPr/>
            </a:lvl1pPr>
          </a:lstStyle>
          <a:p>
            <a:pPr>
              <a:defRPr/>
            </a:pPr>
            <a:fld id="{81AC054E-5E57-4D46-983F-E77C58A20719}"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bright="26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sk-SK"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C19038C-C09B-4A98-9EBB-7C1D4523FD3F}"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vf.stuba.s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qar.eu/fileadmin/documents/e4/050221_ENQA_repor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nqa.eu/pubs_esg.lass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uba.sk/new/generate_page.php?page_id=456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__________Microsoft_Office_Excel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33413" y="1308100"/>
            <a:ext cx="8229600" cy="1955800"/>
          </a:xfrm>
        </p:spPr>
        <p:txBody>
          <a:bodyPr/>
          <a:lstStyle/>
          <a:p>
            <a:pPr>
              <a:defRPr/>
            </a:pPr>
            <a:r>
              <a:rPr lang="en-US" sz="3200" b="1" dirty="0" smtClean="0">
                <a:solidFill>
                  <a:schemeClr val="tx1"/>
                </a:solidFill>
                <a:effectLst>
                  <a:outerShdw blurRad="38100" dist="38100" dir="2700000" algn="tl">
                    <a:srgbClr val="C0C0C0"/>
                  </a:outerShdw>
                </a:effectLst>
              </a:rPr>
              <a:t>Slovak University of Technology </a:t>
            </a:r>
            <a:br>
              <a:rPr lang="en-US" sz="3200" b="1" dirty="0" smtClean="0">
                <a:solidFill>
                  <a:schemeClr val="tx1"/>
                </a:solidFill>
                <a:effectLst>
                  <a:outerShdw blurRad="38100" dist="38100" dir="2700000" algn="tl">
                    <a:srgbClr val="C0C0C0"/>
                  </a:outerShdw>
                </a:effectLst>
              </a:rPr>
            </a:br>
            <a:r>
              <a:rPr lang="en-US" sz="3200" b="1" dirty="0" smtClean="0">
                <a:solidFill>
                  <a:schemeClr val="tx1"/>
                </a:solidFill>
                <a:effectLst>
                  <a:outerShdw blurRad="38100" dist="38100" dir="2700000" algn="tl">
                    <a:srgbClr val="C0C0C0"/>
                  </a:outerShdw>
                </a:effectLst>
              </a:rPr>
              <a:t>in Bratislava</a:t>
            </a:r>
            <a:r>
              <a:rPr lang="sk-SK" sz="3200" b="1" dirty="0" smtClean="0">
                <a:solidFill>
                  <a:schemeClr val="tx1"/>
                </a:solidFill>
                <a:effectLst>
                  <a:outerShdw blurRad="38100" dist="38100" dir="2700000" algn="tl">
                    <a:srgbClr val="C0C0C0"/>
                  </a:outerShdw>
                </a:effectLst>
              </a:rPr>
              <a:t> </a:t>
            </a:r>
            <a:br>
              <a:rPr lang="sk-SK" sz="3200" b="1" dirty="0" smtClean="0">
                <a:solidFill>
                  <a:schemeClr val="tx1"/>
                </a:solidFill>
                <a:effectLst>
                  <a:outerShdw blurRad="38100" dist="38100" dir="2700000" algn="tl">
                    <a:srgbClr val="C0C0C0"/>
                  </a:outerShdw>
                </a:effectLst>
              </a:rPr>
            </a:br>
            <a:r>
              <a:rPr lang="sk-SK" sz="3200" b="1" dirty="0" err="1" smtClean="0">
                <a:solidFill>
                  <a:schemeClr val="tx1"/>
                </a:solidFill>
                <a:effectLst>
                  <a:outerShdw blurRad="38100" dist="38100" dir="2700000" algn="tl">
                    <a:srgbClr val="C0C0C0"/>
                  </a:outerShdw>
                </a:effectLst>
              </a:rPr>
              <a:t>www.stuba.sk</a:t>
            </a:r>
            <a:r>
              <a:rPr lang="sk-SK" sz="3200" b="1" dirty="0" smtClean="0">
                <a:solidFill>
                  <a:schemeClr val="tx1"/>
                </a:solidFill>
                <a:effectLst>
                  <a:outerShdw blurRad="38100" dist="38100" dir="2700000" algn="tl">
                    <a:srgbClr val="C0C0C0"/>
                  </a:outerShdw>
                </a:effectLst>
              </a:rPr>
              <a:t/>
            </a:r>
            <a:br>
              <a:rPr lang="sk-SK" sz="3200" b="1" dirty="0" smtClean="0">
                <a:solidFill>
                  <a:schemeClr val="tx1"/>
                </a:solidFill>
                <a:effectLst>
                  <a:outerShdw blurRad="38100" dist="38100" dir="2700000" algn="tl">
                    <a:srgbClr val="C0C0C0"/>
                  </a:outerShdw>
                </a:effectLst>
              </a:rPr>
            </a:br>
            <a:r>
              <a:rPr lang="sk-SK" b="1" dirty="0" smtClean="0">
                <a:solidFill>
                  <a:srgbClr val="FFC000"/>
                </a:solidFill>
                <a:effectLst>
                  <a:outerShdw blurRad="38100" dist="38100" dir="2700000" algn="tl">
                    <a:srgbClr val="C0C0C0"/>
                  </a:outerShdw>
                </a:effectLst>
              </a:rPr>
              <a:t/>
            </a:r>
            <a:br>
              <a:rPr lang="sk-SK" b="1" dirty="0" smtClean="0">
                <a:solidFill>
                  <a:srgbClr val="FFC000"/>
                </a:solidFill>
                <a:effectLst>
                  <a:outerShdw blurRad="38100" dist="38100" dir="2700000" algn="tl">
                    <a:srgbClr val="C0C0C0"/>
                  </a:outerShdw>
                </a:effectLst>
              </a:rPr>
            </a:br>
            <a:endParaRPr lang="sk-SK" dirty="0"/>
          </a:p>
        </p:txBody>
      </p:sp>
      <p:sp>
        <p:nvSpPr>
          <p:cNvPr id="3" name="Zástupný symbol obsahu 2"/>
          <p:cNvSpPr>
            <a:spLocks noGrp="1"/>
          </p:cNvSpPr>
          <p:nvPr>
            <p:ph idx="1"/>
          </p:nvPr>
        </p:nvSpPr>
        <p:spPr>
          <a:xfrm>
            <a:off x="315913" y="2641600"/>
            <a:ext cx="8229600" cy="2844800"/>
          </a:xfrm>
        </p:spPr>
        <p:txBody>
          <a:bodyPr/>
          <a:lstStyle/>
          <a:p>
            <a:pPr>
              <a:spcBef>
                <a:spcPct val="50000"/>
              </a:spcBef>
              <a:buFontTx/>
              <a:buNone/>
              <a:defRPr/>
            </a:pPr>
            <a:r>
              <a:rPr lang="sk-SK" sz="4000" b="1" dirty="0" smtClean="0">
                <a:solidFill>
                  <a:srgbClr val="FFC000"/>
                </a:solidFill>
                <a:effectLst>
                  <a:outerShdw blurRad="38100" dist="38100" dir="2700000" algn="tl">
                    <a:srgbClr val="C0C0C0"/>
                  </a:outerShdw>
                </a:effectLst>
              </a:rPr>
              <a:t>      </a:t>
            </a:r>
            <a:r>
              <a:rPr lang="de-DE" sz="4000" b="1" dirty="0" smtClean="0">
                <a:effectLst>
                  <a:outerShdw blurRad="38100" dist="38100" dir="2700000" algn="tl">
                    <a:srgbClr val="C0C0C0"/>
                  </a:outerShdw>
                </a:effectLst>
              </a:rPr>
              <a:t>Fa</a:t>
            </a:r>
            <a:r>
              <a:rPr lang="sk-SK" sz="4000" b="1" dirty="0" smtClean="0">
                <a:effectLst>
                  <a:outerShdw blurRad="38100" dist="38100" dir="2700000" algn="tl">
                    <a:srgbClr val="C0C0C0"/>
                  </a:outerShdw>
                </a:effectLst>
              </a:rPr>
              <a:t>c</a:t>
            </a:r>
            <a:r>
              <a:rPr lang="de-DE" sz="4000" b="1" dirty="0" err="1" smtClean="0">
                <a:effectLst>
                  <a:outerShdw blurRad="38100" dist="38100" dir="2700000" algn="tl">
                    <a:srgbClr val="C0C0C0"/>
                  </a:outerShdw>
                </a:effectLst>
              </a:rPr>
              <a:t>ult</a:t>
            </a:r>
            <a:r>
              <a:rPr lang="sk-SK" sz="4000" b="1" dirty="0" smtClean="0">
                <a:effectLst>
                  <a:outerShdw blurRad="38100" dist="38100" dir="2700000" algn="tl">
                    <a:srgbClr val="C0C0C0"/>
                  </a:outerShdw>
                </a:effectLst>
              </a:rPr>
              <a:t>y </a:t>
            </a:r>
            <a:r>
              <a:rPr lang="sk-SK" sz="4000" b="1" dirty="0" err="1" smtClean="0">
                <a:effectLst>
                  <a:outerShdw blurRad="38100" dist="38100" dir="2700000" algn="tl">
                    <a:srgbClr val="C0C0C0"/>
                  </a:outerShdw>
                </a:effectLst>
              </a:rPr>
              <a:t>of</a:t>
            </a:r>
            <a:r>
              <a:rPr lang="sk-SK" sz="4000" b="1" dirty="0" smtClean="0">
                <a:effectLst>
                  <a:outerShdw blurRad="38100" dist="38100" dir="2700000" algn="tl">
                    <a:srgbClr val="C0C0C0"/>
                  </a:outerShdw>
                </a:effectLst>
              </a:rPr>
              <a:t> Civil </a:t>
            </a:r>
            <a:r>
              <a:rPr lang="sk-SK" sz="4000" b="1" dirty="0" err="1" smtClean="0">
                <a:effectLst>
                  <a:outerShdw blurRad="38100" dist="38100" dir="2700000" algn="tl">
                    <a:srgbClr val="C0C0C0"/>
                  </a:outerShdw>
                </a:effectLst>
              </a:rPr>
              <a:t>Engineering</a:t>
            </a:r>
            <a:endParaRPr lang="sk-SK" sz="4000" b="1" dirty="0" smtClean="0">
              <a:effectLst>
                <a:outerShdw blurRad="38100" dist="38100" dir="2700000" algn="tl">
                  <a:srgbClr val="C0C0C0"/>
                </a:outerShdw>
              </a:effectLst>
            </a:endParaRPr>
          </a:p>
          <a:p>
            <a:pPr>
              <a:spcBef>
                <a:spcPct val="50000"/>
              </a:spcBef>
              <a:buFontTx/>
              <a:buNone/>
              <a:defRPr/>
            </a:pPr>
            <a:r>
              <a:rPr lang="sk-SK" b="1" dirty="0" smtClean="0">
                <a:effectLst>
                  <a:outerShdw blurRad="38100" dist="38100" dir="2700000" algn="tl">
                    <a:srgbClr val="C0C0C0"/>
                  </a:outerShdw>
                </a:effectLst>
              </a:rPr>
              <a:t>                       </a:t>
            </a:r>
            <a:r>
              <a:rPr lang="sk-SK" b="1" dirty="0" err="1" smtClean="0">
                <a:effectLst>
                  <a:outerShdw blurRad="38100" dist="38100" dir="2700000" algn="tl">
                    <a:srgbClr val="C0C0C0"/>
                  </a:outerShdw>
                </a:effectLst>
                <a:hlinkClick r:id="rId2"/>
              </a:rPr>
              <a:t>www.svf.stuba.sk</a:t>
            </a:r>
            <a:endParaRPr lang="sk-SK" b="1" dirty="0" smtClean="0">
              <a:effectLst>
                <a:outerShdw blurRad="38100" dist="38100" dir="2700000" algn="tl">
                  <a:srgbClr val="C0C0C0"/>
                </a:outerShdw>
              </a:effectLst>
            </a:endParaRPr>
          </a:p>
          <a:p>
            <a:pPr>
              <a:spcBef>
                <a:spcPct val="50000"/>
              </a:spcBef>
              <a:buFontTx/>
              <a:buNone/>
              <a:defRPr/>
            </a:pPr>
            <a:r>
              <a:rPr lang="sk-SK" b="1" dirty="0" smtClean="0">
                <a:effectLst>
                  <a:outerShdw blurRad="38100" dist="38100" dir="2700000" algn="tl">
                    <a:srgbClr val="C0C0C0"/>
                  </a:outerShdw>
                </a:effectLst>
              </a:rPr>
              <a:t>                     Valeria Lesnakova</a:t>
            </a:r>
          </a:p>
          <a:p>
            <a:pPr>
              <a:spcBef>
                <a:spcPct val="50000"/>
              </a:spcBef>
              <a:buFontTx/>
              <a:buNone/>
              <a:defRPr/>
            </a:pPr>
            <a:r>
              <a:rPr lang="sk-SK" b="1" dirty="0" smtClean="0">
                <a:effectLst>
                  <a:outerShdw blurRad="38100" dist="38100" dir="2700000" algn="tl">
                    <a:srgbClr val="C0C0C0"/>
                  </a:outerShdw>
                </a:effectLst>
              </a:rPr>
              <a:t>                    Gabriela Pavlendova</a:t>
            </a:r>
          </a:p>
          <a:p>
            <a:pPr>
              <a:spcBef>
                <a:spcPct val="50000"/>
              </a:spcBef>
              <a:buFontTx/>
              <a:buNone/>
              <a:defRPr/>
            </a:pPr>
            <a:endParaRPr lang="sk-SK" b="1" dirty="0" smtClean="0">
              <a:effectLst>
                <a:outerShdw blurRad="38100" dist="38100" dir="2700000" algn="tl">
                  <a:srgbClr val="C0C0C0"/>
                </a:outerShdw>
              </a:effectLst>
            </a:endParaRPr>
          </a:p>
          <a:p>
            <a:pPr>
              <a:spcBef>
                <a:spcPct val="50000"/>
              </a:spcBef>
              <a:buFontTx/>
              <a:buNone/>
              <a:defRPr/>
            </a:pPr>
            <a:endParaRPr lang="sk-SK" b="1" dirty="0">
              <a:effectLst>
                <a:outerShdw blurRad="38100" dist="38100" dir="2700000" algn="tl">
                  <a:srgbClr val="C0C0C0"/>
                </a:outerShdw>
              </a:effectLst>
            </a:endParaRPr>
          </a:p>
        </p:txBody>
      </p:sp>
      <p:sp>
        <p:nvSpPr>
          <p:cNvPr id="17411" name="Zástupný symbol čísla snímky 3"/>
          <p:cNvSpPr>
            <a:spLocks noGrp="1"/>
          </p:cNvSpPr>
          <p:nvPr>
            <p:ph type="sldNum" sz="quarter" idx="12"/>
          </p:nvPr>
        </p:nvSpPr>
        <p:spPr>
          <a:noFill/>
        </p:spPr>
        <p:txBody>
          <a:bodyPr/>
          <a:lstStyle/>
          <a:p>
            <a:fld id="{4D73BC29-B3C6-40EC-ADC3-85A837A1E048}" type="slidenum">
              <a:rPr lang="sk-SK" smtClean="0"/>
              <a:pPr/>
              <a:t>1</a:t>
            </a:fld>
            <a:endParaRPr lang="sk-SK"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3213"/>
            <a:ext cx="7577138" cy="1143000"/>
          </a:xfrm>
        </p:spPr>
        <p:txBody>
          <a:bodyPr/>
          <a:lstStyle/>
          <a:p>
            <a:pPr>
              <a:defRPr/>
            </a:pPr>
            <a:r>
              <a:rPr lang="sk-SK" sz="4000" dirty="0" err="1" smtClean="0"/>
              <a:t>Quality</a:t>
            </a:r>
            <a:r>
              <a:rPr lang="sk-SK" sz="4000" dirty="0" smtClean="0"/>
              <a:t> </a:t>
            </a:r>
            <a:r>
              <a:rPr lang="sk-SK" sz="4000" dirty="0" err="1" smtClean="0"/>
              <a:t>Education</a:t>
            </a:r>
            <a:r>
              <a:rPr lang="sk-SK" sz="4000" dirty="0" smtClean="0"/>
              <a:t> </a:t>
            </a:r>
            <a:r>
              <a:rPr lang="sk-SK" sz="4000" dirty="0" err="1" smtClean="0"/>
              <a:t>Policy</a:t>
            </a:r>
            <a:r>
              <a:rPr lang="sk-SK" sz="4000" dirty="0" smtClean="0"/>
              <a:t> </a:t>
            </a:r>
            <a:r>
              <a:rPr lang="sk-SK" sz="4000" dirty="0" err="1" smtClean="0"/>
              <a:t>at</a:t>
            </a:r>
            <a:r>
              <a:rPr lang="sk-SK" sz="4000" dirty="0" smtClean="0"/>
              <a:t> STU</a:t>
            </a:r>
            <a:endParaRPr lang="en-GB" sz="4000" dirty="0" smtClean="0">
              <a:solidFill>
                <a:schemeClr val="tx1">
                  <a:lumMod val="95000"/>
                  <a:lumOff val="5000"/>
                </a:schemeClr>
              </a:solidFill>
            </a:endParaRPr>
          </a:p>
        </p:txBody>
      </p:sp>
      <p:sp>
        <p:nvSpPr>
          <p:cNvPr id="12291" name="Rectangle 3"/>
          <p:cNvSpPr>
            <a:spLocks noGrp="1" noChangeArrowheads="1"/>
          </p:cNvSpPr>
          <p:nvPr>
            <p:ph type="body" idx="1"/>
          </p:nvPr>
        </p:nvSpPr>
        <p:spPr>
          <a:xfrm>
            <a:off x="263525" y="1266825"/>
            <a:ext cx="8880475" cy="3956050"/>
          </a:xfrm>
        </p:spPr>
        <p:txBody>
          <a:bodyPr/>
          <a:lstStyle/>
          <a:p>
            <a:pPr>
              <a:lnSpc>
                <a:spcPct val="90000"/>
              </a:lnSpc>
              <a:buFontTx/>
              <a:buNone/>
              <a:defRPr/>
            </a:pPr>
            <a:r>
              <a:rPr lang="sk-SK" sz="2400" dirty="0" smtClean="0">
                <a:solidFill>
                  <a:schemeClr val="tx1">
                    <a:lumMod val="95000"/>
                    <a:lumOff val="5000"/>
                  </a:schemeClr>
                </a:solidFill>
              </a:rPr>
              <a:t>h</a:t>
            </a:r>
            <a:r>
              <a:rPr lang="en-GB" sz="2400" dirty="0" err="1" smtClean="0">
                <a:solidFill>
                  <a:schemeClr val="tx1">
                    <a:lumMod val="95000"/>
                    <a:lumOff val="5000"/>
                  </a:schemeClr>
                </a:solidFill>
              </a:rPr>
              <a:t>armonized</a:t>
            </a:r>
            <a:r>
              <a:rPr lang="en-GB" sz="2400" dirty="0" smtClean="0">
                <a:solidFill>
                  <a:schemeClr val="tx1">
                    <a:lumMod val="95000"/>
                    <a:lumOff val="5000"/>
                  </a:schemeClr>
                </a:solidFill>
              </a:rPr>
              <a:t> with Bologna declaration</a:t>
            </a:r>
            <a:endParaRPr lang="sk-SK" sz="2400" dirty="0" smtClean="0">
              <a:solidFill>
                <a:schemeClr val="tx1">
                  <a:lumMod val="95000"/>
                  <a:lumOff val="5000"/>
                </a:schemeClr>
              </a:solidFill>
            </a:endParaRPr>
          </a:p>
          <a:p>
            <a:pPr>
              <a:lnSpc>
                <a:spcPct val="90000"/>
              </a:lnSpc>
              <a:buFontTx/>
              <a:buNone/>
              <a:defRPr/>
            </a:pPr>
            <a:r>
              <a:rPr lang="sk-SK" sz="2400" dirty="0" err="1" smtClean="0">
                <a:solidFill>
                  <a:schemeClr val="tx1">
                    <a:lumMod val="95000"/>
                    <a:lumOff val="5000"/>
                  </a:schemeClr>
                </a:solidFill>
              </a:rPr>
              <a:t>according</a:t>
            </a:r>
            <a:r>
              <a:rPr lang="sk-SK" sz="2400" dirty="0" smtClean="0">
                <a:solidFill>
                  <a:schemeClr val="tx1">
                    <a:lumMod val="95000"/>
                    <a:lumOff val="5000"/>
                  </a:schemeClr>
                </a:solidFill>
              </a:rPr>
              <a:t> to </a:t>
            </a:r>
            <a:r>
              <a:rPr lang="sk-SK" sz="2400" dirty="0" err="1" smtClean="0">
                <a:solidFill>
                  <a:schemeClr val="tx1">
                    <a:lumMod val="95000"/>
                    <a:lumOff val="5000"/>
                  </a:schemeClr>
                </a:solidFill>
              </a:rPr>
              <a:t>approved</a:t>
            </a:r>
            <a:r>
              <a:rPr lang="sk-SK" sz="2400" dirty="0" smtClean="0">
                <a:solidFill>
                  <a:schemeClr val="tx1">
                    <a:lumMod val="95000"/>
                    <a:lumOff val="5000"/>
                  </a:schemeClr>
                </a:solidFill>
              </a:rPr>
              <a:t> </a:t>
            </a:r>
            <a:r>
              <a:rPr lang="sk-SK" sz="2400" dirty="0" err="1" smtClean="0">
                <a:solidFill>
                  <a:schemeClr val="tx1">
                    <a:lumMod val="95000"/>
                    <a:lumOff val="5000"/>
                  </a:schemeClr>
                </a:solidFill>
              </a:rPr>
              <a:t>document</a:t>
            </a:r>
            <a:r>
              <a:rPr lang="sk-SK" sz="2400" dirty="0" smtClean="0">
                <a:solidFill>
                  <a:schemeClr val="tx1">
                    <a:lumMod val="95000"/>
                    <a:lumOff val="5000"/>
                  </a:schemeClr>
                </a:solidFill>
              </a:rPr>
              <a:t>:</a:t>
            </a:r>
          </a:p>
          <a:p>
            <a:pPr>
              <a:lnSpc>
                <a:spcPct val="90000"/>
              </a:lnSpc>
              <a:buFontTx/>
              <a:buNone/>
              <a:defRPr/>
            </a:pPr>
            <a:endParaRPr lang="sk-SK" sz="2400" dirty="0" smtClean="0">
              <a:solidFill>
                <a:schemeClr val="tx1">
                  <a:lumMod val="95000"/>
                  <a:lumOff val="5000"/>
                </a:schemeClr>
              </a:solidFill>
            </a:endParaRPr>
          </a:p>
          <a:p>
            <a:pPr>
              <a:lnSpc>
                <a:spcPct val="90000"/>
              </a:lnSpc>
              <a:buFontTx/>
              <a:buNone/>
              <a:defRPr/>
            </a:pPr>
            <a:r>
              <a:rPr lang="sk-SK" sz="2800" b="1" dirty="0" err="1" smtClean="0"/>
              <a:t>Standards</a:t>
            </a:r>
            <a:r>
              <a:rPr lang="sk-SK" sz="2800" b="1" dirty="0" smtClean="0"/>
              <a:t> and </a:t>
            </a:r>
            <a:r>
              <a:rPr lang="sk-SK" sz="2800" b="1" dirty="0" err="1" smtClean="0"/>
              <a:t>Guidelines</a:t>
            </a:r>
            <a:r>
              <a:rPr lang="sk-SK" sz="2800" b="1" dirty="0" smtClean="0"/>
              <a:t> </a:t>
            </a:r>
            <a:r>
              <a:rPr lang="sk-SK" sz="2800" b="1" dirty="0" err="1" smtClean="0"/>
              <a:t>for</a:t>
            </a:r>
            <a:r>
              <a:rPr lang="sk-SK" sz="2800" b="1" dirty="0" smtClean="0"/>
              <a:t> </a:t>
            </a:r>
            <a:r>
              <a:rPr lang="sk-SK" sz="2800" b="1" dirty="0" err="1" smtClean="0"/>
              <a:t>Quality</a:t>
            </a:r>
            <a:r>
              <a:rPr lang="sk-SK" sz="2800" b="1" dirty="0" smtClean="0"/>
              <a:t> </a:t>
            </a:r>
            <a:r>
              <a:rPr lang="sk-SK" sz="2800" b="1" dirty="0" err="1" smtClean="0"/>
              <a:t>Assurance</a:t>
            </a:r>
            <a:r>
              <a:rPr lang="sk-SK" sz="2800" b="1" dirty="0" smtClean="0"/>
              <a:t> in </a:t>
            </a:r>
            <a:r>
              <a:rPr lang="sk-SK" sz="2800" b="1" dirty="0" err="1" smtClean="0"/>
              <a:t>the</a:t>
            </a:r>
            <a:r>
              <a:rPr lang="sk-SK" sz="2800" b="1" dirty="0" smtClean="0"/>
              <a:t> </a:t>
            </a:r>
            <a:r>
              <a:rPr lang="sk-SK" sz="2800" b="1" dirty="0" err="1" smtClean="0"/>
              <a:t>European</a:t>
            </a:r>
            <a:r>
              <a:rPr lang="sk-SK" sz="2800" b="1" dirty="0" smtClean="0"/>
              <a:t> </a:t>
            </a:r>
            <a:r>
              <a:rPr lang="sk-SK" sz="2800" b="1" dirty="0" err="1" smtClean="0"/>
              <a:t>Higher</a:t>
            </a:r>
            <a:r>
              <a:rPr lang="sk-SK" sz="2800" b="1" dirty="0" smtClean="0"/>
              <a:t> </a:t>
            </a:r>
            <a:r>
              <a:rPr lang="sk-SK" sz="2800" b="1" dirty="0" err="1" smtClean="0"/>
              <a:t>Education</a:t>
            </a:r>
            <a:r>
              <a:rPr lang="sk-SK" sz="2800" b="1" dirty="0" smtClean="0"/>
              <a:t> </a:t>
            </a:r>
            <a:r>
              <a:rPr lang="sk-SK" sz="2800" b="1" dirty="0" err="1" smtClean="0"/>
              <a:t>Area</a:t>
            </a:r>
            <a:r>
              <a:rPr lang="sk-SK" sz="2800" b="1" dirty="0" smtClean="0"/>
              <a:t>:</a:t>
            </a:r>
          </a:p>
          <a:p>
            <a:pPr>
              <a:lnSpc>
                <a:spcPct val="90000"/>
              </a:lnSpc>
              <a:buFontTx/>
              <a:buNone/>
              <a:defRPr/>
            </a:pPr>
            <a:endParaRPr lang="sk-SK" sz="2800" b="1" dirty="0" smtClean="0"/>
          </a:p>
          <a:p>
            <a:pPr>
              <a:lnSpc>
                <a:spcPct val="90000"/>
              </a:lnSpc>
              <a:buFontTx/>
              <a:buNone/>
              <a:defRPr/>
            </a:pPr>
            <a:r>
              <a:rPr lang="sk-SK" sz="2000" dirty="0" smtClean="0">
                <a:solidFill>
                  <a:schemeClr val="tx1">
                    <a:lumMod val="95000"/>
                    <a:lumOff val="5000"/>
                  </a:schemeClr>
                </a:solidFill>
              </a:rPr>
              <a:t>In </a:t>
            </a:r>
            <a:r>
              <a:rPr lang="sk-SK" sz="2000" dirty="0" err="1" smtClean="0">
                <a:solidFill>
                  <a:schemeClr val="tx1">
                    <a:lumMod val="95000"/>
                    <a:lumOff val="5000"/>
                  </a:schemeClr>
                </a:solidFill>
              </a:rPr>
              <a:t>English</a:t>
            </a:r>
            <a:r>
              <a:rPr lang="sk-SK" sz="2000" dirty="0" smtClean="0">
                <a:solidFill>
                  <a:schemeClr val="tx1">
                    <a:lumMod val="95000"/>
                    <a:lumOff val="5000"/>
                  </a:schemeClr>
                </a:solidFill>
              </a:rPr>
              <a:t>:</a:t>
            </a:r>
          </a:p>
          <a:p>
            <a:pPr>
              <a:lnSpc>
                <a:spcPct val="90000"/>
              </a:lnSpc>
              <a:buFontTx/>
              <a:buNone/>
              <a:defRPr/>
            </a:pPr>
            <a:r>
              <a:rPr lang="sk-SK" sz="2000" dirty="0" smtClean="0">
                <a:solidFill>
                  <a:schemeClr val="tx1">
                    <a:lumMod val="95000"/>
                    <a:lumOff val="5000"/>
                  </a:schemeClr>
                </a:solidFill>
                <a:hlinkClick r:id="rId3"/>
              </a:rPr>
              <a:t>Http://www.eqar.eu/fileadmin/documents/e4/050221_ENQA_report.pdf</a:t>
            </a:r>
            <a:endParaRPr lang="sk-SK" sz="2000" dirty="0" smtClean="0">
              <a:solidFill>
                <a:schemeClr val="tx1">
                  <a:lumMod val="95000"/>
                  <a:lumOff val="5000"/>
                </a:schemeClr>
              </a:solidFill>
            </a:endParaRPr>
          </a:p>
          <a:p>
            <a:pPr>
              <a:lnSpc>
                <a:spcPct val="90000"/>
              </a:lnSpc>
              <a:buFontTx/>
              <a:buNone/>
              <a:defRPr/>
            </a:pPr>
            <a:r>
              <a:rPr lang="sk-SK" sz="2000" dirty="0" err="1" smtClean="0">
                <a:solidFill>
                  <a:schemeClr val="tx1">
                    <a:lumMod val="95000"/>
                    <a:lumOff val="5000"/>
                  </a:schemeClr>
                </a:solidFill>
              </a:rPr>
              <a:t>Translation</a:t>
            </a:r>
            <a:r>
              <a:rPr lang="sk-SK" sz="2000" dirty="0" smtClean="0">
                <a:solidFill>
                  <a:schemeClr val="tx1">
                    <a:lumMod val="95000"/>
                    <a:lumOff val="5000"/>
                  </a:schemeClr>
                </a:solidFill>
              </a:rPr>
              <a:t> to </a:t>
            </a:r>
            <a:r>
              <a:rPr lang="sk-SK" sz="2000" dirty="0" err="1" smtClean="0">
                <a:solidFill>
                  <a:schemeClr val="tx1">
                    <a:lumMod val="95000"/>
                    <a:lumOff val="5000"/>
                  </a:schemeClr>
                </a:solidFill>
              </a:rPr>
              <a:t>other</a:t>
            </a:r>
            <a:r>
              <a:rPr lang="sk-SK" sz="2000" dirty="0" smtClean="0">
                <a:solidFill>
                  <a:schemeClr val="tx1">
                    <a:lumMod val="95000"/>
                    <a:lumOff val="5000"/>
                  </a:schemeClr>
                </a:solidFill>
              </a:rPr>
              <a:t> </a:t>
            </a:r>
            <a:r>
              <a:rPr lang="sk-SK" sz="2000" dirty="0" err="1" smtClean="0">
                <a:solidFill>
                  <a:schemeClr val="tx1">
                    <a:lumMod val="95000"/>
                    <a:lumOff val="5000"/>
                  </a:schemeClr>
                </a:solidFill>
              </a:rPr>
              <a:t>languages</a:t>
            </a:r>
            <a:r>
              <a:rPr lang="sk-SK" sz="2000" dirty="0" smtClean="0">
                <a:solidFill>
                  <a:schemeClr val="tx1">
                    <a:lumMod val="95000"/>
                    <a:lumOff val="5000"/>
                  </a:schemeClr>
                </a:solidFill>
              </a:rPr>
              <a:t>:</a:t>
            </a:r>
          </a:p>
          <a:p>
            <a:pPr>
              <a:lnSpc>
                <a:spcPct val="90000"/>
              </a:lnSpc>
              <a:buFontTx/>
              <a:buNone/>
              <a:defRPr/>
            </a:pPr>
            <a:r>
              <a:rPr lang="sk-SK" sz="2000" dirty="0" smtClean="0">
                <a:solidFill>
                  <a:schemeClr val="tx1">
                    <a:lumMod val="95000"/>
                    <a:lumOff val="5000"/>
                  </a:schemeClr>
                </a:solidFill>
                <a:hlinkClick r:id="rId4"/>
              </a:rPr>
              <a:t>http://www.enqa.eu/pubs_esg.lasso</a:t>
            </a:r>
            <a:endParaRPr lang="sk-SK" sz="2000" dirty="0" smtClean="0">
              <a:solidFill>
                <a:schemeClr val="tx1">
                  <a:lumMod val="95000"/>
                  <a:lumOff val="5000"/>
                </a:schemeClr>
              </a:solidFill>
            </a:endParaRPr>
          </a:p>
          <a:p>
            <a:pPr>
              <a:lnSpc>
                <a:spcPct val="90000"/>
              </a:lnSpc>
              <a:buFontTx/>
              <a:buNone/>
              <a:defRPr/>
            </a:pPr>
            <a:endParaRPr lang="sk-SK" sz="2000" dirty="0" smtClean="0">
              <a:solidFill>
                <a:schemeClr val="tx1">
                  <a:lumMod val="95000"/>
                  <a:lumOff val="5000"/>
                </a:schemeClr>
              </a:solidFill>
            </a:endParaRPr>
          </a:p>
        </p:txBody>
      </p:sp>
      <p:sp>
        <p:nvSpPr>
          <p:cNvPr id="33795" name="Text Box 4"/>
          <p:cNvSpPr txBox="1">
            <a:spLocks noChangeArrowheads="1"/>
          </p:cNvSpPr>
          <p:nvPr/>
        </p:nvSpPr>
        <p:spPr bwMode="auto">
          <a:xfrm>
            <a:off x="7880350" y="5710238"/>
            <a:ext cx="971550" cy="215900"/>
          </a:xfrm>
          <a:prstGeom prst="rect">
            <a:avLst/>
          </a:prstGeom>
          <a:noFill/>
          <a:ln w="9525">
            <a:noFill/>
            <a:miter lim="800000"/>
            <a:headEnd/>
            <a:tailEnd/>
          </a:ln>
        </p:spPr>
        <p:txBody>
          <a:bodyPr lIns="0" tIns="0" rIns="0" bIns="0"/>
          <a:lstStyle/>
          <a:p>
            <a:pPr algn="r">
              <a:spcBef>
                <a:spcPct val="50000"/>
              </a:spcBef>
            </a:pPr>
            <a:fld id="{3B7E767A-1D15-47D6-89F6-C86490BC6C54}" type="slidenum">
              <a:rPr lang="sk-SK">
                <a:solidFill>
                  <a:srgbClr val="AEAD9F"/>
                </a:solidFill>
              </a:rPr>
              <a:pPr algn="r">
                <a:spcBef>
                  <a:spcPct val="50000"/>
                </a:spcBef>
              </a:pPr>
              <a:t>10</a:t>
            </a:fld>
            <a:endParaRPr lang="sk-SK">
              <a:solidFill>
                <a:srgbClr val="AEAD9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9312275" cy="1143000"/>
          </a:xfrm>
        </p:spPr>
        <p:txBody>
          <a:bodyPr/>
          <a:lstStyle/>
          <a:p>
            <a:r>
              <a:rPr lang="sk-SK" smtClean="0"/>
              <a:t>Quality Education Policy at STU</a:t>
            </a:r>
            <a:endParaRPr lang="en-GB" smtClean="0"/>
          </a:p>
        </p:txBody>
      </p:sp>
      <p:sp>
        <p:nvSpPr>
          <p:cNvPr id="35842" name="Rectangle 3"/>
          <p:cNvSpPr>
            <a:spLocks noGrp="1" noChangeArrowheads="1"/>
          </p:cNvSpPr>
          <p:nvPr>
            <p:ph type="body" idx="1"/>
          </p:nvPr>
        </p:nvSpPr>
        <p:spPr>
          <a:xfrm>
            <a:off x="0" y="1111250"/>
            <a:ext cx="9144000" cy="4332288"/>
          </a:xfrm>
          <a:solidFill>
            <a:schemeClr val="bg1"/>
          </a:solidFill>
        </p:spPr>
        <p:txBody>
          <a:bodyPr/>
          <a:lstStyle/>
          <a:p>
            <a:pPr marL="0" indent="0">
              <a:buFontTx/>
              <a:buNone/>
              <a:tabLst>
                <a:tab pos="1616075" algn="r"/>
                <a:tab pos="1706563" algn="l"/>
              </a:tabLst>
            </a:pPr>
            <a:r>
              <a:rPr lang="en-GB" smtClean="0"/>
              <a:t> </a:t>
            </a:r>
            <a:endParaRPr lang="sk-SK" smtClean="0"/>
          </a:p>
          <a:p>
            <a:pPr marL="0" indent="0">
              <a:buFontTx/>
              <a:buNone/>
              <a:tabLst>
                <a:tab pos="1616075" algn="r"/>
                <a:tab pos="1706563" algn="l"/>
              </a:tabLst>
            </a:pPr>
            <a:r>
              <a:rPr lang="en-GB" smtClean="0"/>
              <a:t>	</a:t>
            </a:r>
            <a:r>
              <a:rPr lang="sk-SK" smtClean="0"/>
              <a:t>2006 – rector presented 10 principles for Quality Implementation followed by documents </a:t>
            </a:r>
          </a:p>
          <a:p>
            <a:pPr marL="0" indent="0">
              <a:buFontTx/>
              <a:buNone/>
              <a:tabLst>
                <a:tab pos="1616075" algn="r"/>
                <a:tab pos="1706563" algn="l"/>
              </a:tabLst>
            </a:pPr>
            <a:endParaRPr lang="sk-SK" smtClean="0"/>
          </a:p>
          <a:p>
            <a:pPr marL="0" indent="0">
              <a:buFontTx/>
              <a:buNone/>
              <a:tabLst>
                <a:tab pos="1616075" algn="r"/>
                <a:tab pos="1706563" algn="l"/>
              </a:tabLst>
            </a:pPr>
            <a:r>
              <a:rPr lang="sk-SK" b="1" smtClean="0"/>
              <a:t>Principles of Management Quality Education at STU:</a:t>
            </a:r>
          </a:p>
          <a:p>
            <a:pPr marL="0" indent="0">
              <a:buFontTx/>
              <a:buNone/>
              <a:tabLst>
                <a:tab pos="1616075" algn="r"/>
                <a:tab pos="1706563" algn="l"/>
              </a:tabLst>
            </a:pPr>
            <a:r>
              <a:rPr lang="sk-SK" smtClean="0"/>
              <a:t>see</a:t>
            </a:r>
          </a:p>
          <a:p>
            <a:pPr marL="0" indent="0">
              <a:buFontTx/>
              <a:buNone/>
              <a:tabLst>
                <a:tab pos="1616075" algn="r"/>
                <a:tab pos="1706563" algn="l"/>
              </a:tabLst>
            </a:pPr>
            <a:r>
              <a:rPr lang="sk-SK" sz="2400" smtClean="0">
                <a:solidFill>
                  <a:srgbClr val="FF0000"/>
                </a:solidFill>
                <a:hlinkClick r:id="rId3"/>
              </a:rPr>
              <a:t>http://www.stuba.sk/new/generate_page.php?page_id=4564</a:t>
            </a:r>
            <a:endParaRPr lang="sk-SK" sz="2400" smtClean="0">
              <a:solidFill>
                <a:srgbClr val="FF0000"/>
              </a:solidFill>
            </a:endParaRPr>
          </a:p>
          <a:p>
            <a:pPr marL="0" indent="0">
              <a:buFontTx/>
              <a:buNone/>
              <a:tabLst>
                <a:tab pos="1616075" algn="r"/>
                <a:tab pos="1706563" algn="l"/>
              </a:tabLst>
            </a:pPr>
            <a:endParaRPr lang="sk-SK" smtClean="0"/>
          </a:p>
          <a:p>
            <a:pPr marL="0" indent="0">
              <a:buFontTx/>
              <a:buNone/>
              <a:tabLst>
                <a:tab pos="1616075" algn="r"/>
                <a:tab pos="1706563" algn="l"/>
              </a:tabLst>
            </a:pPr>
            <a:endParaRPr lang="en-GB" smtClean="0"/>
          </a:p>
        </p:txBody>
      </p:sp>
      <p:sp>
        <p:nvSpPr>
          <p:cNvPr id="35843" name="Text Box 4"/>
          <p:cNvSpPr txBox="1">
            <a:spLocks noChangeArrowheads="1"/>
          </p:cNvSpPr>
          <p:nvPr/>
        </p:nvSpPr>
        <p:spPr bwMode="auto">
          <a:xfrm>
            <a:off x="7880350" y="5710238"/>
            <a:ext cx="971550" cy="215900"/>
          </a:xfrm>
          <a:prstGeom prst="rect">
            <a:avLst/>
          </a:prstGeom>
          <a:noFill/>
          <a:ln w="9525">
            <a:noFill/>
            <a:miter lim="800000"/>
            <a:headEnd/>
            <a:tailEnd/>
          </a:ln>
        </p:spPr>
        <p:txBody>
          <a:bodyPr lIns="0" tIns="0" rIns="0" bIns="0"/>
          <a:lstStyle/>
          <a:p>
            <a:pPr algn="r">
              <a:spcBef>
                <a:spcPct val="50000"/>
              </a:spcBef>
            </a:pPr>
            <a:fld id="{D96190C7-802B-47F0-B608-0BE9865A5622}" type="slidenum">
              <a:rPr lang="sk-SK">
                <a:solidFill>
                  <a:srgbClr val="AEAD9F"/>
                </a:solidFill>
              </a:rPr>
              <a:pPr algn="r">
                <a:spcBef>
                  <a:spcPct val="50000"/>
                </a:spcBef>
              </a:pPr>
              <a:t>11</a:t>
            </a:fld>
            <a:endParaRPr lang="sk-SK">
              <a:solidFill>
                <a:srgbClr val="AEAD9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929" y="274638"/>
            <a:ext cx="8229600" cy="1143000"/>
          </a:xfrm>
        </p:spPr>
        <p:txBody>
          <a:bodyPr/>
          <a:lstStyle/>
          <a:p>
            <a:r>
              <a:rPr lang="en-US" sz="3200" dirty="0" smtClean="0"/>
              <a:t/>
            </a:r>
            <a:br>
              <a:rPr lang="en-US" sz="3200" dirty="0" smtClean="0"/>
            </a:br>
            <a:r>
              <a:rPr lang="en-US" sz="3200" dirty="0" smtClean="0"/>
              <a:t>Quality Management Principles</a:t>
            </a:r>
            <a:br>
              <a:rPr lang="en-US" sz="3200" dirty="0" smtClean="0"/>
            </a:br>
            <a:r>
              <a:rPr lang="en-US" sz="3200" dirty="0" smtClean="0"/>
              <a:t>at STU</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QM principles follow from given</a:t>
            </a:r>
          </a:p>
          <a:p>
            <a:r>
              <a:rPr lang="en-US" sz="2400" dirty="0" smtClean="0"/>
              <a:t>Quality of </a:t>
            </a:r>
            <a:r>
              <a:rPr lang="en-US" sz="2400" dirty="0" err="1" smtClean="0"/>
              <a:t>programms</a:t>
            </a:r>
            <a:r>
              <a:rPr lang="en-US" sz="2400" dirty="0" smtClean="0"/>
              <a:t>, education and student’s work can</a:t>
            </a:r>
          </a:p>
          <a:p>
            <a:pPr>
              <a:buNone/>
            </a:pPr>
            <a:r>
              <a:rPr lang="en-US" sz="2400" dirty="0" smtClean="0"/>
              <a:t>increase permanently</a:t>
            </a:r>
          </a:p>
          <a:p>
            <a:pPr>
              <a:buNone/>
            </a:pPr>
            <a:endParaRPr lang="en-US" sz="2400" dirty="0" smtClean="0"/>
          </a:p>
          <a:p>
            <a:r>
              <a:rPr lang="en-US" sz="2400" dirty="0" smtClean="0"/>
              <a:t>University and faculties have institutional responsibility</a:t>
            </a:r>
          </a:p>
          <a:p>
            <a:pPr>
              <a:buNone/>
            </a:pPr>
            <a:r>
              <a:rPr lang="en-US" sz="2400" dirty="0" smtClean="0"/>
              <a:t>for offer and quality of education</a:t>
            </a:r>
          </a:p>
          <a:p>
            <a:pPr>
              <a:buNone/>
            </a:pPr>
            <a:endParaRPr lang="en-US" sz="2400" dirty="0" smtClean="0"/>
          </a:p>
          <a:p>
            <a:r>
              <a:rPr lang="en-US" sz="2400" dirty="0" smtClean="0"/>
              <a:t>Quality education assessment has to be done by</a:t>
            </a:r>
          </a:p>
          <a:p>
            <a:pPr>
              <a:buNone/>
            </a:pPr>
            <a:r>
              <a:rPr lang="en-US" sz="2400" dirty="0" smtClean="0"/>
              <a:t>external and internal body</a:t>
            </a:r>
            <a:endParaRPr lang="ru-RU" sz="2400" dirty="0"/>
          </a:p>
        </p:txBody>
      </p:sp>
      <p:sp>
        <p:nvSpPr>
          <p:cNvPr id="4" name="Номер слайда 3"/>
          <p:cNvSpPr>
            <a:spLocks noGrp="1"/>
          </p:cNvSpPr>
          <p:nvPr>
            <p:ph type="sldNum" sz="quarter" idx="12"/>
          </p:nvPr>
        </p:nvSpPr>
        <p:spPr/>
        <p:txBody>
          <a:bodyPr/>
          <a:lstStyle/>
          <a:p>
            <a:pPr>
              <a:defRPr/>
            </a:pPr>
            <a:fld id="{CF98A301-B05E-408A-887E-62B7FD1F316D}"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Main Processes for QM</a:t>
            </a:r>
            <a:endParaRPr lang="ru-RU" dirty="0"/>
          </a:p>
        </p:txBody>
      </p:sp>
      <p:sp>
        <p:nvSpPr>
          <p:cNvPr id="4" name="Номер слайда 3"/>
          <p:cNvSpPr>
            <a:spLocks noGrp="1"/>
          </p:cNvSpPr>
          <p:nvPr>
            <p:ph type="sldNum" sz="quarter" idx="12"/>
          </p:nvPr>
        </p:nvSpPr>
        <p:spPr/>
        <p:txBody>
          <a:bodyPr/>
          <a:lstStyle/>
          <a:p>
            <a:pPr>
              <a:defRPr/>
            </a:pPr>
            <a:fld id="{CF98A301-B05E-408A-887E-62B7FD1F316D}" type="slidenum">
              <a:rPr lang="sk-SK" smtClean="0"/>
              <a:pPr>
                <a:defRPr/>
              </a:pPr>
              <a:t>13</a:t>
            </a:fld>
            <a:endParaRPr lang="sk-SK"/>
          </a:p>
        </p:txBody>
      </p:sp>
      <p:sp>
        <p:nvSpPr>
          <p:cNvPr id="6" name="Содержимое 5"/>
          <p:cNvSpPr>
            <a:spLocks noGrp="1"/>
          </p:cNvSpPr>
          <p:nvPr>
            <p:ph idx="1"/>
          </p:nvPr>
        </p:nvSpPr>
        <p:spPr/>
        <p:txBody>
          <a:bodyPr/>
          <a:lstStyle/>
          <a:p>
            <a:r>
              <a:rPr lang="en-US" sz="2400" dirty="0" smtClean="0"/>
              <a:t>Proposals of new study programs</a:t>
            </a:r>
          </a:p>
          <a:p>
            <a:r>
              <a:rPr lang="en-US" sz="2400" dirty="0" smtClean="0"/>
              <a:t>Harmonization of programs with foreign universities</a:t>
            </a:r>
          </a:p>
          <a:p>
            <a:r>
              <a:rPr lang="en-US" sz="2400" dirty="0" smtClean="0"/>
              <a:t>Approving of the changes in study programs</a:t>
            </a:r>
          </a:p>
          <a:p>
            <a:r>
              <a:rPr lang="en-US" sz="2400" dirty="0" smtClean="0"/>
              <a:t>Evaluation of study programs</a:t>
            </a:r>
          </a:p>
          <a:p>
            <a:r>
              <a:rPr lang="en-US" sz="2400" dirty="0" smtClean="0"/>
              <a:t>Evaluation of study </a:t>
            </a:r>
            <a:r>
              <a:rPr lang="en-US" sz="2400" dirty="0" smtClean="0"/>
              <a:t>programs by external evaluators</a:t>
            </a:r>
          </a:p>
          <a:p>
            <a:r>
              <a:rPr lang="en-US" sz="2400" dirty="0" smtClean="0"/>
              <a:t>Feedback from students, employers, professional bodies</a:t>
            </a:r>
          </a:p>
          <a:p>
            <a:r>
              <a:rPr lang="en-US" sz="2400" dirty="0" smtClean="0"/>
              <a:t>Final evaluation</a:t>
            </a:r>
            <a:endParaRPr lang="ru-RU" sz="2400"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Levels in </a:t>
            </a:r>
            <a:r>
              <a:rPr lang="en-US" dirty="0" err="1" smtClean="0"/>
              <a:t>Organisational</a:t>
            </a:r>
            <a:r>
              <a:rPr lang="en-US" dirty="0" smtClean="0"/>
              <a:t> Structure</a:t>
            </a:r>
            <a:endParaRPr lang="ru-RU" dirty="0"/>
          </a:p>
        </p:txBody>
      </p:sp>
      <p:sp>
        <p:nvSpPr>
          <p:cNvPr id="3" name="Содержимое 2"/>
          <p:cNvSpPr>
            <a:spLocks noGrp="1"/>
          </p:cNvSpPr>
          <p:nvPr>
            <p:ph idx="1"/>
          </p:nvPr>
        </p:nvSpPr>
        <p:spPr/>
        <p:txBody>
          <a:bodyPr/>
          <a:lstStyle/>
          <a:p>
            <a:pPr>
              <a:buNone/>
            </a:pPr>
            <a:r>
              <a:rPr lang="en-US" dirty="0" smtClean="0"/>
              <a:t>Commissions </a:t>
            </a:r>
            <a:r>
              <a:rPr lang="en-US" dirty="0" smtClean="0"/>
              <a:t>for </a:t>
            </a:r>
            <a:r>
              <a:rPr lang="en-US" dirty="0" smtClean="0"/>
              <a:t>System of Quality Management </a:t>
            </a:r>
            <a:r>
              <a:rPr lang="en-US" dirty="0" smtClean="0"/>
              <a:t>of </a:t>
            </a:r>
            <a:r>
              <a:rPr lang="en-US" dirty="0" smtClean="0"/>
              <a:t>Education at the level of</a:t>
            </a:r>
          </a:p>
          <a:p>
            <a:r>
              <a:rPr lang="en-US" dirty="0" smtClean="0"/>
              <a:t>STU</a:t>
            </a:r>
          </a:p>
          <a:p>
            <a:r>
              <a:rPr lang="en-US" dirty="0" smtClean="0"/>
              <a:t>Faculties of STU</a:t>
            </a:r>
          </a:p>
          <a:p>
            <a:r>
              <a:rPr lang="en-US" dirty="0" smtClean="0"/>
              <a:t>Faculty departments </a:t>
            </a:r>
          </a:p>
          <a:p>
            <a:r>
              <a:rPr lang="en-US" dirty="0" smtClean="0"/>
              <a:t>Subjects studied</a:t>
            </a:r>
            <a:endParaRPr lang="ru-RU" dirty="0"/>
          </a:p>
        </p:txBody>
      </p:sp>
      <p:sp>
        <p:nvSpPr>
          <p:cNvPr id="4" name="Номер слайда 3"/>
          <p:cNvSpPr>
            <a:spLocks noGrp="1"/>
          </p:cNvSpPr>
          <p:nvPr>
            <p:ph type="sldNum" sz="quarter" idx="12"/>
          </p:nvPr>
        </p:nvSpPr>
        <p:spPr/>
        <p:txBody>
          <a:bodyPr/>
          <a:lstStyle/>
          <a:p>
            <a:pPr>
              <a:defRPr/>
            </a:pPr>
            <a:fld id="{CF98A301-B05E-408A-887E-62B7FD1F316D}" type="slidenum">
              <a:rPr lang="sk-SK" smtClean="0"/>
              <a:pPr>
                <a:defRPr/>
              </a:pPr>
              <a:t>14</a:t>
            </a:fld>
            <a:endParaRPr lang="sk-S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30275"/>
          </a:xfrm>
          <a:solidFill>
            <a:srgbClr val="FFC000"/>
          </a:solidFill>
        </p:spPr>
        <p:txBody>
          <a:bodyPr/>
          <a:lstStyle/>
          <a:p>
            <a:pPr>
              <a:spcBef>
                <a:spcPct val="50000"/>
              </a:spcBef>
              <a:defRPr/>
            </a:pPr>
            <a:r>
              <a:rPr lang="en-GB" sz="4000" b="1" dirty="0" smtClean="0">
                <a:solidFill>
                  <a:schemeClr val="tx1">
                    <a:lumMod val="95000"/>
                    <a:lumOff val="5000"/>
                  </a:schemeClr>
                </a:solidFill>
              </a:rPr>
              <a:t>The Faculty</a:t>
            </a:r>
            <a:r>
              <a:rPr lang="sk-SK" sz="4000" b="1" dirty="0" smtClean="0">
                <a:solidFill>
                  <a:schemeClr val="tx1">
                    <a:lumMod val="95000"/>
                    <a:lumOff val="5000"/>
                  </a:schemeClr>
                </a:solidFill>
              </a:rPr>
              <a:t> </a:t>
            </a:r>
            <a:r>
              <a:rPr lang="sk-SK" sz="4000" b="1" dirty="0" err="1" smtClean="0">
                <a:solidFill>
                  <a:schemeClr val="tx1">
                    <a:lumMod val="95000"/>
                    <a:lumOff val="5000"/>
                  </a:schemeClr>
                </a:solidFill>
              </a:rPr>
              <a:t>of</a:t>
            </a:r>
            <a:r>
              <a:rPr lang="sk-SK" sz="4000" b="1" dirty="0" smtClean="0">
                <a:solidFill>
                  <a:schemeClr val="tx1">
                    <a:lumMod val="95000"/>
                    <a:lumOff val="5000"/>
                  </a:schemeClr>
                </a:solidFill>
              </a:rPr>
              <a:t> Civil</a:t>
            </a:r>
            <a:r>
              <a:rPr lang="en-GB" sz="4000" b="1" dirty="0" smtClean="0">
                <a:solidFill>
                  <a:schemeClr val="tx1">
                    <a:lumMod val="95000"/>
                    <a:lumOff val="5000"/>
                  </a:schemeClr>
                </a:solidFill>
              </a:rPr>
              <a:t> </a:t>
            </a:r>
            <a:r>
              <a:rPr lang="sk-SK" sz="4000" b="1" dirty="0" err="1" smtClean="0">
                <a:solidFill>
                  <a:schemeClr val="tx1">
                    <a:lumMod val="95000"/>
                    <a:lumOff val="5000"/>
                  </a:schemeClr>
                </a:solidFill>
              </a:rPr>
              <a:t>Engineering</a:t>
            </a:r>
            <a:r>
              <a:rPr lang="sk-SK" sz="4000" b="1" dirty="0" smtClean="0">
                <a:solidFill>
                  <a:schemeClr val="tx1">
                    <a:lumMod val="95000"/>
                    <a:lumOff val="5000"/>
                  </a:schemeClr>
                </a:solidFill>
              </a:rPr>
              <a:t> </a:t>
            </a:r>
            <a:br>
              <a:rPr lang="sk-SK" sz="4000" b="1" dirty="0" smtClean="0">
                <a:solidFill>
                  <a:schemeClr val="tx1">
                    <a:lumMod val="95000"/>
                    <a:lumOff val="5000"/>
                  </a:schemeClr>
                </a:solidFill>
              </a:rPr>
            </a:br>
            <a:r>
              <a:rPr lang="en-GB" sz="4000" b="1" dirty="0" smtClean="0">
                <a:solidFill>
                  <a:schemeClr val="tx1">
                    <a:lumMod val="95000"/>
                    <a:lumOff val="5000"/>
                  </a:schemeClr>
                </a:solidFill>
              </a:rPr>
              <a:t>ENROLMENT</a:t>
            </a:r>
            <a:r>
              <a:rPr lang="sk-SK" sz="4000" b="1" dirty="0" smtClean="0">
                <a:solidFill>
                  <a:schemeClr val="tx1">
                    <a:lumMod val="95000"/>
                    <a:lumOff val="5000"/>
                  </a:schemeClr>
                </a:solidFill>
              </a:rPr>
              <a:t> (2010/11)</a:t>
            </a:r>
            <a:endParaRPr lang="en-AU" sz="4000" b="1" dirty="0" smtClean="0">
              <a:solidFill>
                <a:schemeClr val="tx1">
                  <a:lumMod val="95000"/>
                  <a:lumOff val="5000"/>
                </a:schemeClr>
              </a:solidFill>
            </a:endParaRPr>
          </a:p>
        </p:txBody>
      </p:sp>
      <p:sp>
        <p:nvSpPr>
          <p:cNvPr id="5" name="AutoShape 6"/>
          <p:cNvSpPr>
            <a:spLocks noChangeArrowheads="1"/>
          </p:cNvSpPr>
          <p:nvPr/>
        </p:nvSpPr>
        <p:spPr bwMode="auto">
          <a:xfrm>
            <a:off x="417513" y="1277938"/>
            <a:ext cx="8313737" cy="3238500"/>
          </a:xfrm>
          <a:prstGeom prst="roundRect">
            <a:avLst>
              <a:gd name="adj" fmla="val 3815"/>
            </a:avLst>
          </a:prstGeom>
          <a:solidFill>
            <a:schemeClr val="bg1">
              <a:lumMod val="75000"/>
            </a:schemeClr>
          </a:solidFill>
          <a:ln w="28575">
            <a:solidFill>
              <a:schemeClr val="tx1">
                <a:lumMod val="95000"/>
                <a:lumOff val="5000"/>
              </a:schemeClr>
            </a:solidFill>
            <a:round/>
            <a:headEnd/>
            <a:tailEnd/>
          </a:ln>
        </p:spPr>
        <p:txBody>
          <a:bodyPr wrap="none" anchor="ctr"/>
          <a:lstStyle/>
          <a:p>
            <a:pPr algn="ctr">
              <a:defRPr/>
            </a:pPr>
            <a:endParaRPr lang="en-GB"/>
          </a:p>
        </p:txBody>
      </p:sp>
      <p:sp>
        <p:nvSpPr>
          <p:cNvPr id="6" name="AutoShape 7"/>
          <p:cNvSpPr>
            <a:spLocks noChangeArrowheads="1"/>
          </p:cNvSpPr>
          <p:nvPr/>
        </p:nvSpPr>
        <p:spPr bwMode="auto">
          <a:xfrm>
            <a:off x="1698625" y="2595563"/>
            <a:ext cx="6475413" cy="627062"/>
          </a:xfrm>
          <a:prstGeom prst="roundRect">
            <a:avLst>
              <a:gd name="adj" fmla="val 6394"/>
            </a:avLst>
          </a:prstGeom>
          <a:solidFill>
            <a:schemeClr val="bg1"/>
          </a:solidFill>
          <a:ln w="28575">
            <a:solidFill>
              <a:schemeClr val="tx1">
                <a:lumMod val="95000"/>
                <a:lumOff val="5000"/>
              </a:schemeClr>
            </a:solidFill>
            <a:round/>
            <a:headEnd/>
            <a:tailEnd/>
          </a:ln>
          <a:effectLst/>
        </p:spPr>
        <p:txBody>
          <a:bodyPr>
            <a:spAutoFit/>
          </a:bodyPr>
          <a:lstStyle/>
          <a:p>
            <a:pPr eaLnBrk="0" hangingPunct="0">
              <a:tabLst>
                <a:tab pos="3136900" algn="l"/>
                <a:tab pos="3225800" algn="l"/>
                <a:tab pos="5286375" algn="l"/>
              </a:tabLst>
              <a:defRPr/>
            </a:pPr>
            <a:r>
              <a:rPr lang="en-US" sz="3200" b="1" dirty="0">
                <a:solidFill>
                  <a:srgbClr val="000032"/>
                </a:solidFill>
              </a:rPr>
              <a:t>Master</a:t>
            </a:r>
            <a:r>
              <a:rPr lang="sk-SK" sz="3200" b="1" dirty="0">
                <a:solidFill>
                  <a:srgbClr val="000032"/>
                </a:solidFill>
              </a:rPr>
              <a:t> Study			</a:t>
            </a:r>
            <a:r>
              <a:rPr lang="sk-SK" sz="3200" b="1" dirty="0"/>
              <a:t>1030</a:t>
            </a:r>
          </a:p>
        </p:txBody>
      </p:sp>
      <p:sp>
        <p:nvSpPr>
          <p:cNvPr id="7" name="AutoShape 9"/>
          <p:cNvSpPr>
            <a:spLocks noChangeArrowheads="1"/>
          </p:cNvSpPr>
          <p:nvPr/>
        </p:nvSpPr>
        <p:spPr bwMode="auto">
          <a:xfrm rot="5400000">
            <a:off x="146844" y="2891631"/>
            <a:ext cx="2419350" cy="293688"/>
          </a:xfrm>
          <a:prstGeom prst="triangle">
            <a:avLst>
              <a:gd name="adj" fmla="val 50000"/>
            </a:avLst>
          </a:prstGeom>
          <a:solidFill>
            <a:schemeClr val="tx1">
              <a:lumMod val="50000"/>
              <a:lumOff val="50000"/>
            </a:schemeClr>
          </a:solidFill>
          <a:ln w="9525">
            <a:solidFill>
              <a:schemeClr val="tx1">
                <a:lumMod val="50000"/>
                <a:lumOff val="50000"/>
              </a:schemeClr>
            </a:solidFill>
            <a:miter lim="800000"/>
            <a:headEnd/>
            <a:tailEnd/>
          </a:ln>
        </p:spPr>
        <p:txBody>
          <a:bodyPr wrap="none" anchor="ctr"/>
          <a:lstStyle/>
          <a:p>
            <a:pPr algn="ctr">
              <a:defRPr/>
            </a:pPr>
            <a:endParaRPr lang="en-GB"/>
          </a:p>
        </p:txBody>
      </p:sp>
      <p:sp>
        <p:nvSpPr>
          <p:cNvPr id="8" name="AutoShape 10"/>
          <p:cNvSpPr>
            <a:spLocks noChangeArrowheads="1"/>
          </p:cNvSpPr>
          <p:nvPr/>
        </p:nvSpPr>
        <p:spPr bwMode="auto">
          <a:xfrm>
            <a:off x="1716088" y="3527425"/>
            <a:ext cx="6473825" cy="627063"/>
          </a:xfrm>
          <a:prstGeom prst="roundRect">
            <a:avLst>
              <a:gd name="adj" fmla="val 6394"/>
            </a:avLst>
          </a:prstGeom>
          <a:solidFill>
            <a:schemeClr val="bg1"/>
          </a:solidFill>
          <a:ln w="28575">
            <a:solidFill>
              <a:schemeClr val="tx1">
                <a:lumMod val="95000"/>
                <a:lumOff val="5000"/>
              </a:schemeClr>
            </a:solidFill>
            <a:round/>
            <a:headEnd/>
            <a:tailEnd/>
          </a:ln>
          <a:effectLst/>
        </p:spPr>
        <p:txBody>
          <a:bodyPr>
            <a:spAutoFit/>
          </a:bodyPr>
          <a:lstStyle/>
          <a:p>
            <a:pPr algn="ctr" eaLnBrk="0" hangingPunct="0">
              <a:tabLst>
                <a:tab pos="3136900" algn="l"/>
                <a:tab pos="3225800" algn="l"/>
              </a:tabLst>
              <a:defRPr/>
            </a:pPr>
            <a:r>
              <a:rPr lang="en-US" sz="3200" b="1"/>
              <a:t>Doctoral Study 	  	               274</a:t>
            </a:r>
          </a:p>
        </p:txBody>
      </p:sp>
      <p:sp>
        <p:nvSpPr>
          <p:cNvPr id="9" name="Rectangle 16"/>
          <p:cNvSpPr>
            <a:spLocks noChangeArrowheads="1"/>
          </p:cNvSpPr>
          <p:nvPr/>
        </p:nvSpPr>
        <p:spPr bwMode="auto">
          <a:xfrm>
            <a:off x="6013450" y="4687888"/>
            <a:ext cx="2159000" cy="682625"/>
          </a:xfrm>
          <a:prstGeom prst="rect">
            <a:avLst/>
          </a:prstGeom>
          <a:solidFill>
            <a:schemeClr val="bg1">
              <a:lumMod val="65000"/>
            </a:schemeClr>
          </a:solidFill>
          <a:ln w="57150" cmpd="thickThin">
            <a:solidFill>
              <a:schemeClr val="tx1">
                <a:lumMod val="95000"/>
                <a:lumOff val="5000"/>
              </a:schemeClr>
            </a:solidFill>
            <a:miter lim="800000"/>
            <a:headEnd/>
            <a:tailEnd/>
          </a:ln>
        </p:spPr>
        <p:txBody>
          <a:bodyPr wrap="none" anchor="ctr"/>
          <a:lstStyle/>
          <a:p>
            <a:pPr algn="r">
              <a:defRPr/>
            </a:pPr>
            <a:r>
              <a:rPr lang="cs-CZ" sz="3600" b="1" dirty="0"/>
              <a:t>4407</a:t>
            </a:r>
          </a:p>
        </p:txBody>
      </p:sp>
      <p:sp>
        <p:nvSpPr>
          <p:cNvPr id="2" name="AutoShape 7"/>
          <p:cNvSpPr>
            <a:spLocks noChangeArrowheads="1"/>
          </p:cNvSpPr>
          <p:nvPr/>
        </p:nvSpPr>
        <p:spPr bwMode="auto">
          <a:xfrm>
            <a:off x="1685925" y="1682750"/>
            <a:ext cx="6475413" cy="627063"/>
          </a:xfrm>
          <a:prstGeom prst="roundRect">
            <a:avLst>
              <a:gd name="adj" fmla="val 6394"/>
            </a:avLst>
          </a:prstGeom>
          <a:solidFill>
            <a:schemeClr val="bg1"/>
          </a:solidFill>
          <a:ln w="28575">
            <a:solidFill>
              <a:schemeClr val="tx1">
                <a:lumMod val="95000"/>
                <a:lumOff val="5000"/>
              </a:schemeClr>
            </a:solidFill>
            <a:round/>
            <a:headEnd/>
            <a:tailEnd/>
          </a:ln>
          <a:effectLst/>
        </p:spPr>
        <p:txBody>
          <a:bodyPr>
            <a:spAutoFit/>
          </a:bodyPr>
          <a:lstStyle/>
          <a:p>
            <a:pPr eaLnBrk="0" hangingPunct="0">
              <a:tabLst>
                <a:tab pos="3136900" algn="l"/>
                <a:tab pos="3225800" algn="l"/>
                <a:tab pos="5286375" algn="l"/>
              </a:tabLst>
              <a:defRPr/>
            </a:pPr>
            <a:r>
              <a:rPr lang="sk-SK" sz="3200" b="1" dirty="0" err="1">
                <a:solidFill>
                  <a:srgbClr val="000032"/>
                </a:solidFill>
              </a:rPr>
              <a:t>Bachelor</a:t>
            </a:r>
            <a:r>
              <a:rPr lang="sk-SK" sz="3200" b="1" dirty="0">
                <a:solidFill>
                  <a:srgbClr val="000032"/>
                </a:solidFill>
              </a:rPr>
              <a:t> Study</a:t>
            </a:r>
            <a:r>
              <a:rPr lang="sk-SK" b="1" dirty="0"/>
              <a:t> 			</a:t>
            </a:r>
            <a:r>
              <a:rPr lang="sk-SK" sz="3200" b="1" dirty="0"/>
              <a:t>3003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Nadpis 1"/>
          <p:cNvSpPr>
            <a:spLocks noGrp="1"/>
          </p:cNvSpPr>
          <p:nvPr>
            <p:ph type="title"/>
          </p:nvPr>
        </p:nvSpPr>
        <p:spPr>
          <a:xfrm>
            <a:off x="531813" y="26988"/>
            <a:ext cx="8229600" cy="557212"/>
          </a:xfrm>
        </p:spPr>
        <p:txBody>
          <a:bodyPr/>
          <a:lstStyle/>
          <a:p>
            <a:pPr eaLnBrk="1" hangingPunct="1">
              <a:defRPr/>
            </a:pPr>
            <a:r>
              <a:rPr lang="en-GB" sz="2800" b="1" dirty="0" smtClean="0">
                <a:solidFill>
                  <a:schemeClr val="tx1">
                    <a:lumMod val="95000"/>
                    <a:lumOff val="5000"/>
                  </a:schemeClr>
                </a:solidFill>
              </a:rPr>
              <a:t>Accredited Study Programmes  </a:t>
            </a:r>
            <a:r>
              <a:rPr lang="en-GB" sz="2800" b="1" dirty="0" err="1" smtClean="0">
                <a:solidFill>
                  <a:schemeClr val="tx1">
                    <a:lumMod val="95000"/>
                    <a:lumOff val="5000"/>
                  </a:schemeClr>
                </a:solidFill>
              </a:rPr>
              <a:t>Bc</a:t>
            </a:r>
            <a:r>
              <a:rPr lang="en-GB" sz="2800" b="1" dirty="0" smtClean="0">
                <a:solidFill>
                  <a:schemeClr val="tx1">
                    <a:lumMod val="95000"/>
                    <a:lumOff val="5000"/>
                  </a:schemeClr>
                </a:solidFill>
              </a:rPr>
              <a:t>. - 8 </a:t>
            </a:r>
            <a:r>
              <a:rPr lang="sk-SK" sz="2800" b="1" dirty="0" smtClean="0">
                <a:solidFill>
                  <a:schemeClr val="tx1">
                    <a:lumMod val="95000"/>
                    <a:lumOff val="5000"/>
                  </a:schemeClr>
                </a:solidFill>
              </a:rPr>
              <a:t> </a:t>
            </a:r>
            <a:endParaRPr lang="sk-SK" b="1" dirty="0" smtClean="0">
              <a:solidFill>
                <a:schemeClr val="tx1">
                  <a:lumMod val="95000"/>
                  <a:lumOff val="5000"/>
                </a:schemeClr>
              </a:solidFill>
            </a:endParaRPr>
          </a:p>
        </p:txBody>
      </p:sp>
      <p:sp>
        <p:nvSpPr>
          <p:cNvPr id="40962" name="Zástupný symbol pro číslo snímku 3"/>
          <p:cNvSpPr>
            <a:spLocks noGrp="1"/>
          </p:cNvSpPr>
          <p:nvPr>
            <p:ph type="sldNum" sz="quarter" idx="12"/>
          </p:nvPr>
        </p:nvSpPr>
        <p:spPr>
          <a:noFill/>
        </p:spPr>
        <p:txBody>
          <a:bodyPr/>
          <a:lstStyle/>
          <a:p>
            <a:fld id="{63FDAD2D-7628-48BF-B12F-57E4DA208A01}" type="slidenum">
              <a:rPr lang="sk-SK" smtClean="0"/>
              <a:pPr/>
              <a:t>16</a:t>
            </a:fld>
            <a:endParaRPr lang="sk-SK" smtClean="0"/>
          </a:p>
        </p:txBody>
      </p:sp>
      <p:sp>
        <p:nvSpPr>
          <p:cNvPr id="6" name="AutoShape 30"/>
          <p:cNvSpPr>
            <a:spLocks noChangeArrowheads="1"/>
          </p:cNvSpPr>
          <p:nvPr/>
        </p:nvSpPr>
        <p:spPr bwMode="auto">
          <a:xfrm>
            <a:off x="433388" y="584200"/>
            <a:ext cx="8424862" cy="4659313"/>
          </a:xfrm>
          <a:prstGeom prst="roundRect">
            <a:avLst>
              <a:gd name="adj" fmla="val 8236"/>
            </a:avLst>
          </a:prstGeom>
          <a:solidFill>
            <a:schemeClr val="bg1">
              <a:lumMod val="75000"/>
            </a:schemeClr>
          </a:solidFill>
          <a:ln w="38100">
            <a:solidFill>
              <a:schemeClr val="tx1">
                <a:lumMod val="95000"/>
                <a:lumOff val="5000"/>
              </a:schemeClr>
            </a:solidFill>
            <a:round/>
            <a:headEnd/>
            <a:tailEnd/>
          </a:ln>
        </p:spPr>
        <p:txBody>
          <a:bodyPr wrap="none" anchor="ctr"/>
          <a:lstStyle/>
          <a:p>
            <a:pPr marL="536575" indent="-536575">
              <a:spcAft>
                <a:spcPct val="25000"/>
              </a:spcAft>
              <a:buFontTx/>
              <a:buAutoNum type="arabicPeriod"/>
              <a:tabLst>
                <a:tab pos="536575" algn="l"/>
              </a:tabLst>
              <a:defRPr/>
            </a:pPr>
            <a:r>
              <a:rPr lang="en-GB" sz="2200" b="1" dirty="0"/>
              <a:t>Geodesy and Cartography </a:t>
            </a:r>
            <a:endParaRPr lang="sk-SK" sz="2200" b="1" dirty="0"/>
          </a:p>
          <a:p>
            <a:pPr marL="536575" indent="-536575">
              <a:spcAft>
                <a:spcPct val="25000"/>
              </a:spcAft>
              <a:buFontTx/>
              <a:buAutoNum type="arabicPeriod"/>
              <a:tabLst>
                <a:tab pos="536575" algn="l"/>
              </a:tabLst>
              <a:defRPr/>
            </a:pPr>
            <a:r>
              <a:rPr lang="en-GB" sz="2200" b="1" dirty="0"/>
              <a:t>Building Structures and Architecture </a:t>
            </a:r>
            <a:endParaRPr lang="sk-SK" sz="2200" b="1" dirty="0"/>
          </a:p>
          <a:p>
            <a:pPr marL="536575" indent="-536575">
              <a:spcAft>
                <a:spcPct val="25000"/>
              </a:spcAft>
              <a:buFontTx/>
              <a:buAutoNum type="arabicPeriod"/>
              <a:tabLst>
                <a:tab pos="536575" algn="l"/>
              </a:tabLst>
              <a:defRPr/>
            </a:pPr>
            <a:r>
              <a:rPr lang="en-GB" sz="2200" b="1" dirty="0"/>
              <a:t>Civil and Transportation Engineering </a:t>
            </a:r>
          </a:p>
          <a:p>
            <a:pPr marL="536575" indent="-536575">
              <a:spcAft>
                <a:spcPct val="25000"/>
              </a:spcAft>
              <a:buFontTx/>
              <a:buAutoNum type="arabicPeriod"/>
              <a:tabLst>
                <a:tab pos="536575" algn="l"/>
              </a:tabLst>
              <a:defRPr/>
            </a:pPr>
            <a:r>
              <a:rPr lang="en-GB" sz="2200" b="1" dirty="0"/>
              <a:t>Hydraulic Engineering and Water</a:t>
            </a:r>
            <a:r>
              <a:rPr lang="sk-SK" sz="2200" b="1" dirty="0"/>
              <a:t/>
            </a:r>
            <a:br>
              <a:rPr lang="sk-SK" sz="2200" b="1" dirty="0"/>
            </a:br>
            <a:r>
              <a:rPr lang="en-GB" sz="2200" b="1" dirty="0"/>
              <a:t>Resources</a:t>
            </a:r>
            <a:r>
              <a:rPr lang="sk-SK" sz="2200" b="1" dirty="0"/>
              <a:t> </a:t>
            </a:r>
            <a:r>
              <a:rPr lang="en-GB" sz="2200" b="1" dirty="0"/>
              <a:t>Management </a:t>
            </a:r>
          </a:p>
          <a:p>
            <a:pPr marL="536575" indent="-536575">
              <a:spcAft>
                <a:spcPct val="25000"/>
              </a:spcAft>
              <a:buFontTx/>
              <a:buAutoNum type="arabicPeriod"/>
              <a:tabLst>
                <a:tab pos="536575" algn="l"/>
              </a:tabLst>
              <a:defRPr/>
            </a:pPr>
            <a:r>
              <a:rPr lang="en-GB" sz="2200" b="1" dirty="0"/>
              <a:t>Environmental Engineering</a:t>
            </a:r>
          </a:p>
          <a:p>
            <a:pPr marL="536575" indent="-536575">
              <a:spcAft>
                <a:spcPct val="25000"/>
              </a:spcAft>
              <a:buFontTx/>
              <a:buAutoNum type="arabicPeriod"/>
              <a:tabLst>
                <a:tab pos="536575" algn="l"/>
              </a:tabLst>
              <a:defRPr/>
            </a:pPr>
            <a:r>
              <a:rPr lang="en-GB" sz="2200" b="1" dirty="0"/>
              <a:t>Civil Engineering</a:t>
            </a:r>
            <a:r>
              <a:rPr lang="sk-SK" sz="2200" b="1" dirty="0"/>
              <a:t> </a:t>
            </a:r>
            <a:r>
              <a:rPr lang="en-GB" sz="2200" b="1" dirty="0"/>
              <a:t>(in English language) </a:t>
            </a:r>
            <a:endParaRPr lang="sk-SK" sz="2200" b="1" dirty="0"/>
          </a:p>
          <a:p>
            <a:pPr marL="536575" indent="-536575">
              <a:spcAft>
                <a:spcPct val="25000"/>
              </a:spcAft>
              <a:buFontTx/>
              <a:buAutoNum type="arabicPeriod"/>
              <a:tabLst>
                <a:tab pos="536575" algn="l"/>
              </a:tabLst>
              <a:defRPr/>
            </a:pPr>
            <a:r>
              <a:rPr lang="en-GB" sz="2200" b="1" dirty="0"/>
              <a:t>Building Technology and Management </a:t>
            </a:r>
          </a:p>
          <a:p>
            <a:pPr marL="536575" indent="-536575">
              <a:spcAft>
                <a:spcPct val="25000"/>
              </a:spcAft>
              <a:buFontTx/>
              <a:buAutoNum type="arabicPeriod"/>
              <a:tabLst>
                <a:tab pos="536575" algn="l"/>
              </a:tabLst>
              <a:defRPr/>
            </a:pPr>
            <a:r>
              <a:rPr lang="en-GB" sz="2200" b="1" dirty="0"/>
              <a:t>Mathematical and Computational Modelling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Nadpis 1"/>
          <p:cNvSpPr>
            <a:spLocks noGrp="1"/>
          </p:cNvSpPr>
          <p:nvPr>
            <p:ph type="title"/>
          </p:nvPr>
        </p:nvSpPr>
        <p:spPr>
          <a:xfrm>
            <a:off x="457200" y="0"/>
            <a:ext cx="8229600" cy="557213"/>
          </a:xfrm>
        </p:spPr>
        <p:txBody>
          <a:bodyPr/>
          <a:lstStyle/>
          <a:p>
            <a:pPr>
              <a:spcBef>
                <a:spcPct val="50000"/>
              </a:spcBef>
              <a:defRPr/>
            </a:pPr>
            <a:r>
              <a:rPr lang="en-GB" sz="2800" b="1" dirty="0" smtClean="0">
                <a:solidFill>
                  <a:schemeClr val="tx1">
                    <a:lumMod val="95000"/>
                    <a:lumOff val="5000"/>
                  </a:schemeClr>
                </a:solidFill>
              </a:rPr>
              <a:t>Accredited Study Programmes  </a:t>
            </a:r>
            <a:r>
              <a:rPr lang="en-GB" sz="2400" b="1" dirty="0" err="1" smtClean="0">
                <a:solidFill>
                  <a:schemeClr val="tx1">
                    <a:lumMod val="95000"/>
                    <a:lumOff val="5000"/>
                  </a:schemeClr>
                </a:solidFill>
              </a:rPr>
              <a:t>Ing</a:t>
            </a:r>
            <a:r>
              <a:rPr lang="en-GB" sz="2400" b="1" dirty="0" smtClean="0">
                <a:solidFill>
                  <a:schemeClr val="tx1">
                    <a:lumMod val="95000"/>
                    <a:lumOff val="5000"/>
                  </a:schemeClr>
                </a:solidFill>
              </a:rPr>
              <a:t>. - </a:t>
            </a:r>
            <a:r>
              <a:rPr lang="sk-SK" sz="2400" b="1" dirty="0" smtClean="0">
                <a:solidFill>
                  <a:schemeClr val="tx1">
                    <a:lumMod val="95000"/>
                    <a:lumOff val="5000"/>
                  </a:schemeClr>
                </a:solidFill>
              </a:rPr>
              <a:t>12</a:t>
            </a:r>
            <a:r>
              <a:rPr lang="en-GB" sz="2400" b="1" dirty="0" smtClean="0">
                <a:solidFill>
                  <a:schemeClr val="tx1">
                    <a:lumMod val="95000"/>
                    <a:lumOff val="5000"/>
                  </a:schemeClr>
                </a:solidFill>
              </a:rPr>
              <a:t> </a:t>
            </a:r>
          </a:p>
        </p:txBody>
      </p:sp>
      <p:sp>
        <p:nvSpPr>
          <p:cNvPr id="41986" name="Zástupný symbol pro číslo snímku 3"/>
          <p:cNvSpPr>
            <a:spLocks noGrp="1"/>
          </p:cNvSpPr>
          <p:nvPr>
            <p:ph type="sldNum" sz="quarter" idx="12"/>
          </p:nvPr>
        </p:nvSpPr>
        <p:spPr>
          <a:noFill/>
        </p:spPr>
        <p:txBody>
          <a:bodyPr/>
          <a:lstStyle/>
          <a:p>
            <a:fld id="{35C24AC9-C930-4250-8C95-B411799CDF46}" type="slidenum">
              <a:rPr lang="sk-SK" smtClean="0"/>
              <a:pPr/>
              <a:t>17</a:t>
            </a:fld>
            <a:endParaRPr lang="sk-SK" smtClean="0"/>
          </a:p>
        </p:txBody>
      </p:sp>
      <p:sp>
        <p:nvSpPr>
          <p:cNvPr id="41987" name="AutoShape 11"/>
          <p:cNvSpPr>
            <a:spLocks noChangeArrowheads="1"/>
          </p:cNvSpPr>
          <p:nvPr/>
        </p:nvSpPr>
        <p:spPr bwMode="auto">
          <a:xfrm>
            <a:off x="239713" y="738188"/>
            <a:ext cx="8693150" cy="4941887"/>
          </a:xfrm>
          <a:prstGeom prst="roundRect">
            <a:avLst>
              <a:gd name="adj" fmla="val 8236"/>
            </a:avLst>
          </a:prstGeom>
          <a:solidFill>
            <a:srgbClr val="C0C0C0"/>
          </a:solidFill>
          <a:ln w="38100">
            <a:solidFill>
              <a:schemeClr val="tx1"/>
            </a:solidFill>
            <a:round/>
            <a:headEnd/>
            <a:tailEnd/>
          </a:ln>
        </p:spPr>
        <p:txBody>
          <a:bodyPr anchor="ctr">
            <a:spAutoFit/>
          </a:bodyPr>
          <a:lstStyle/>
          <a:p>
            <a:pPr marL="536575" indent="-536575">
              <a:spcAft>
                <a:spcPct val="15000"/>
              </a:spcAft>
              <a:buFontTx/>
              <a:buAutoNum type="arabicPeriod"/>
              <a:tabLst>
                <a:tab pos="536575" algn="l"/>
              </a:tabLst>
            </a:pPr>
            <a:r>
              <a:rPr lang="en-US" sz="2200" b="1"/>
              <a:t>Geodesy and Cartography </a:t>
            </a:r>
          </a:p>
          <a:p>
            <a:pPr marL="536575" indent="-536575">
              <a:spcAft>
                <a:spcPct val="15000"/>
              </a:spcAft>
              <a:buFontTx/>
              <a:buAutoNum type="arabicPeriod"/>
              <a:tabLst>
                <a:tab pos="536575" algn="l"/>
              </a:tabLst>
            </a:pPr>
            <a:r>
              <a:rPr lang="en-US" sz="2200" b="1"/>
              <a:t>Architectural Constructions and Design</a:t>
            </a:r>
          </a:p>
          <a:p>
            <a:pPr marL="536575" indent="-536575">
              <a:spcAft>
                <a:spcPct val="15000"/>
              </a:spcAft>
              <a:buFontTx/>
              <a:buAutoNum type="arabicPeriod"/>
              <a:tabLst>
                <a:tab pos="536575" algn="l"/>
              </a:tabLst>
            </a:pPr>
            <a:r>
              <a:rPr lang="en-US" sz="2200" b="1"/>
              <a:t>Building Structures </a:t>
            </a:r>
          </a:p>
          <a:p>
            <a:pPr marL="536575" indent="-536575">
              <a:spcAft>
                <a:spcPct val="15000"/>
              </a:spcAft>
              <a:buFontTx/>
              <a:buAutoNum type="arabicPeriod"/>
              <a:tabLst>
                <a:tab pos="536575" algn="l"/>
              </a:tabLst>
            </a:pPr>
            <a:r>
              <a:rPr lang="en-US" sz="2200" b="1"/>
              <a:t>Building Structures and Architecture</a:t>
            </a:r>
          </a:p>
          <a:p>
            <a:pPr marL="536575" indent="-536575">
              <a:spcAft>
                <a:spcPct val="15000"/>
              </a:spcAft>
              <a:buFontTx/>
              <a:buAutoNum type="arabicPeriod"/>
              <a:tabLst>
                <a:tab pos="536575" algn="l"/>
              </a:tabLst>
            </a:pPr>
            <a:r>
              <a:rPr lang="en-US" sz="2200" b="1"/>
              <a:t>Building Services</a:t>
            </a:r>
          </a:p>
          <a:p>
            <a:pPr marL="536575" indent="-536575">
              <a:spcAft>
                <a:spcPct val="15000"/>
              </a:spcAft>
              <a:buFontTx/>
              <a:buAutoNum type="arabicPeriod"/>
              <a:tabLst>
                <a:tab pos="536575" algn="l"/>
              </a:tabLst>
            </a:pPr>
            <a:r>
              <a:rPr lang="en-US" sz="2200" b="1"/>
              <a:t>Technology of Building Environment</a:t>
            </a:r>
          </a:p>
          <a:p>
            <a:pPr marL="536575" indent="-536575">
              <a:spcAft>
                <a:spcPct val="15000"/>
              </a:spcAft>
              <a:buFontTx/>
              <a:buAutoNum type="arabicPeriod"/>
              <a:tabLst>
                <a:tab pos="536575" algn="l"/>
              </a:tabLst>
            </a:pPr>
            <a:r>
              <a:rPr lang="en-US" sz="2200" b="1"/>
              <a:t>Civil and Transportation Engineering </a:t>
            </a:r>
          </a:p>
          <a:p>
            <a:pPr marL="536575" indent="-536575">
              <a:spcAft>
                <a:spcPct val="15000"/>
              </a:spcAft>
              <a:buFontTx/>
              <a:buAutoNum type="arabicPeriod"/>
              <a:tabLst>
                <a:tab pos="536575" algn="l"/>
              </a:tabLst>
            </a:pPr>
            <a:r>
              <a:rPr lang="en-US" sz="2200" b="1"/>
              <a:t>Hydraulic Engineering and Water Resources Management</a:t>
            </a:r>
          </a:p>
          <a:p>
            <a:pPr marL="536575" indent="-536575">
              <a:spcAft>
                <a:spcPct val="15000"/>
              </a:spcAft>
              <a:buFontTx/>
              <a:buAutoNum type="arabicPeriod"/>
              <a:tabLst>
                <a:tab pos="536575" algn="l"/>
              </a:tabLst>
            </a:pPr>
            <a:r>
              <a:rPr lang="en-US" sz="2200" b="1"/>
              <a:t>Environmental Engineering</a:t>
            </a:r>
          </a:p>
          <a:p>
            <a:pPr marL="536575" indent="-536575">
              <a:spcAft>
                <a:spcPct val="15000"/>
              </a:spcAft>
              <a:buFontTx/>
              <a:buAutoNum type="arabicPeriod"/>
              <a:tabLst>
                <a:tab pos="536575" algn="l"/>
              </a:tabLst>
            </a:pPr>
            <a:r>
              <a:rPr lang="en-US" sz="2200" b="1"/>
              <a:t>Building Technology </a:t>
            </a:r>
          </a:p>
          <a:p>
            <a:pPr marL="536575" indent="-536575">
              <a:spcAft>
                <a:spcPct val="15000"/>
              </a:spcAft>
              <a:buFontTx/>
              <a:buAutoNum type="arabicPeriod"/>
              <a:tabLst>
                <a:tab pos="536575" algn="l"/>
              </a:tabLst>
            </a:pPr>
            <a:r>
              <a:rPr lang="en-US" sz="2200" b="1"/>
              <a:t>Mathematical and Computational Modeling</a:t>
            </a:r>
          </a:p>
          <a:p>
            <a:pPr marL="536575" indent="-536575">
              <a:spcAft>
                <a:spcPct val="15000"/>
              </a:spcAft>
              <a:buFontTx/>
              <a:buAutoNum type="arabicPeriod"/>
              <a:tabLst>
                <a:tab pos="536575" algn="l"/>
              </a:tabLst>
            </a:pPr>
            <a:r>
              <a:rPr lang="en-US" sz="2200" b="1"/>
              <a:t>Landscape and Landscape Planning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Nadpis 1"/>
          <p:cNvSpPr>
            <a:spLocks noGrp="1"/>
          </p:cNvSpPr>
          <p:nvPr>
            <p:ph type="title"/>
          </p:nvPr>
        </p:nvSpPr>
        <p:spPr>
          <a:xfrm>
            <a:off x="457200" y="0"/>
            <a:ext cx="8229600" cy="557213"/>
          </a:xfrm>
        </p:spPr>
        <p:txBody>
          <a:bodyPr/>
          <a:lstStyle/>
          <a:p>
            <a:pPr>
              <a:defRPr/>
            </a:pPr>
            <a:r>
              <a:rPr lang="en-AU" sz="2800" b="1" dirty="0" smtClean="0">
                <a:solidFill>
                  <a:schemeClr val="tx1">
                    <a:lumMod val="95000"/>
                    <a:lumOff val="5000"/>
                  </a:schemeClr>
                </a:solidFill>
              </a:rPr>
              <a:t>Accredited Study Programmes</a:t>
            </a:r>
            <a:r>
              <a:rPr lang="sk-SK" sz="2800" b="1" dirty="0" smtClean="0">
                <a:solidFill>
                  <a:schemeClr val="tx1">
                    <a:lumMod val="95000"/>
                    <a:lumOff val="5000"/>
                  </a:schemeClr>
                </a:solidFill>
              </a:rPr>
              <a:t> </a:t>
            </a:r>
            <a:r>
              <a:rPr lang="sk-SK" sz="2400" b="1" dirty="0" smtClean="0">
                <a:solidFill>
                  <a:schemeClr val="tx1">
                    <a:lumMod val="95000"/>
                    <a:lumOff val="5000"/>
                  </a:schemeClr>
                </a:solidFill>
              </a:rPr>
              <a:t>PhD. - 9 </a:t>
            </a:r>
          </a:p>
        </p:txBody>
      </p:sp>
      <p:sp>
        <p:nvSpPr>
          <p:cNvPr id="43010" name="Zástupný symbol pro číslo snímku 3"/>
          <p:cNvSpPr>
            <a:spLocks noGrp="1"/>
          </p:cNvSpPr>
          <p:nvPr>
            <p:ph type="sldNum" sz="quarter" idx="12"/>
          </p:nvPr>
        </p:nvSpPr>
        <p:spPr>
          <a:noFill/>
        </p:spPr>
        <p:txBody>
          <a:bodyPr/>
          <a:lstStyle/>
          <a:p>
            <a:fld id="{B137A69D-75A8-4882-83DB-F8E902E1895D}" type="slidenum">
              <a:rPr lang="sk-SK" smtClean="0"/>
              <a:pPr/>
              <a:t>18</a:t>
            </a:fld>
            <a:endParaRPr lang="sk-SK" smtClean="0"/>
          </a:p>
        </p:txBody>
      </p:sp>
      <p:sp>
        <p:nvSpPr>
          <p:cNvPr id="43011" name="AutoShape 11"/>
          <p:cNvSpPr>
            <a:spLocks noChangeArrowheads="1"/>
          </p:cNvSpPr>
          <p:nvPr/>
        </p:nvSpPr>
        <p:spPr bwMode="auto">
          <a:xfrm>
            <a:off x="300038" y="760413"/>
            <a:ext cx="8510587" cy="4292600"/>
          </a:xfrm>
          <a:prstGeom prst="roundRect">
            <a:avLst>
              <a:gd name="adj" fmla="val 8236"/>
            </a:avLst>
          </a:prstGeom>
          <a:solidFill>
            <a:srgbClr val="C0C0C0"/>
          </a:solidFill>
          <a:ln w="38100">
            <a:solidFill>
              <a:schemeClr val="tx1"/>
            </a:solidFill>
            <a:round/>
            <a:headEnd/>
            <a:tailEnd/>
          </a:ln>
        </p:spPr>
        <p:txBody>
          <a:bodyPr anchor="ctr">
            <a:spAutoFit/>
          </a:bodyPr>
          <a:lstStyle/>
          <a:p>
            <a:pPr marL="711200" indent="-711200">
              <a:spcBef>
                <a:spcPts val="600"/>
              </a:spcBef>
              <a:buFontTx/>
              <a:buAutoNum type="arabicPeriod"/>
              <a:tabLst>
                <a:tab pos="711200" algn="l"/>
              </a:tabLst>
            </a:pPr>
            <a:r>
              <a:rPr lang="en-US" sz="2200" b="1"/>
              <a:t>Geodesy and Cartography </a:t>
            </a:r>
          </a:p>
          <a:p>
            <a:pPr marL="711200" indent="-711200">
              <a:spcBef>
                <a:spcPts val="600"/>
              </a:spcBef>
              <a:buFontTx/>
              <a:buAutoNum type="arabicPeriod"/>
              <a:tabLst>
                <a:tab pos="711200" algn="l"/>
              </a:tabLst>
            </a:pPr>
            <a:r>
              <a:rPr lang="en-US" sz="2200" b="1"/>
              <a:t>Theory and Construction of Buildings Structures</a:t>
            </a:r>
          </a:p>
          <a:p>
            <a:pPr marL="711200" indent="-711200">
              <a:spcBef>
                <a:spcPts val="600"/>
              </a:spcBef>
              <a:buFontTx/>
              <a:buAutoNum type="arabicPeriod"/>
              <a:tabLst>
                <a:tab pos="711200" algn="l"/>
              </a:tabLst>
            </a:pPr>
            <a:r>
              <a:rPr lang="en-US" sz="2200" b="1"/>
              <a:t>Theory and Technology of Building Environment</a:t>
            </a:r>
          </a:p>
          <a:p>
            <a:pPr marL="711200" indent="-711200">
              <a:spcBef>
                <a:spcPts val="600"/>
              </a:spcBef>
              <a:buFontTx/>
              <a:buAutoNum type="arabicPeriod"/>
              <a:tabLst>
                <a:tab pos="711200" algn="l"/>
              </a:tabLst>
            </a:pPr>
            <a:r>
              <a:rPr lang="en-US" sz="2200" b="1"/>
              <a:t>Theory and Construction</a:t>
            </a:r>
            <a:r>
              <a:rPr lang="en-US" sz="2200"/>
              <a:t> </a:t>
            </a:r>
            <a:r>
              <a:rPr lang="en-US" sz="2200" b="1"/>
              <a:t>of Civil Engineering Structures</a:t>
            </a:r>
          </a:p>
          <a:p>
            <a:pPr marL="711200" indent="-711200">
              <a:spcBef>
                <a:spcPts val="600"/>
              </a:spcBef>
              <a:buFontTx/>
              <a:buAutoNum type="arabicPeriod"/>
              <a:tabLst>
                <a:tab pos="711200" algn="l"/>
              </a:tabLst>
            </a:pPr>
            <a:r>
              <a:rPr lang="en-US" sz="2200" b="1"/>
              <a:t>Water Management Engineering</a:t>
            </a:r>
          </a:p>
          <a:p>
            <a:pPr marL="711200" indent="-711200">
              <a:spcBef>
                <a:spcPts val="600"/>
              </a:spcBef>
              <a:buFontTx/>
              <a:buAutoNum type="arabicPeriod"/>
              <a:tabLst>
                <a:tab pos="711200" algn="l"/>
              </a:tabLst>
            </a:pPr>
            <a:r>
              <a:rPr lang="en-US" sz="2200" b="1"/>
              <a:t>Applied Mechanics</a:t>
            </a:r>
          </a:p>
          <a:p>
            <a:pPr marL="711200" indent="-711200">
              <a:spcBef>
                <a:spcPts val="600"/>
              </a:spcBef>
              <a:buFontTx/>
              <a:buAutoNum type="arabicPeriod"/>
              <a:tabLst>
                <a:tab pos="711200" algn="l"/>
              </a:tabLst>
            </a:pPr>
            <a:r>
              <a:rPr lang="en-US" sz="2200" b="1"/>
              <a:t>Building Technology</a:t>
            </a:r>
          </a:p>
          <a:p>
            <a:pPr marL="711200" indent="-711200">
              <a:spcBef>
                <a:spcPts val="600"/>
              </a:spcBef>
              <a:buFontTx/>
              <a:buAutoNum type="arabicPeriod"/>
              <a:tabLst>
                <a:tab pos="711200" algn="l"/>
              </a:tabLst>
            </a:pPr>
            <a:r>
              <a:rPr lang="en-US" sz="2200" b="1"/>
              <a:t>Applied Mathematics</a:t>
            </a:r>
          </a:p>
          <a:p>
            <a:pPr marL="711200" indent="-711200">
              <a:spcBef>
                <a:spcPts val="600"/>
              </a:spcBef>
              <a:buFontTx/>
              <a:buAutoNum type="arabicPeriod"/>
              <a:tabLst>
                <a:tab pos="711200" algn="l"/>
              </a:tabLst>
            </a:pPr>
            <a:r>
              <a:rPr lang="en-US" sz="2200" b="1"/>
              <a:t>Landscap</a:t>
            </a:r>
            <a:r>
              <a:rPr lang="sk-SK" sz="2200" b="1"/>
              <a:t>e</a:t>
            </a:r>
            <a:endParaRPr lang="en-US" sz="22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Nadpis 1"/>
          <p:cNvSpPr>
            <a:spLocks noGrp="1"/>
          </p:cNvSpPr>
          <p:nvPr>
            <p:ph type="title"/>
          </p:nvPr>
        </p:nvSpPr>
        <p:spPr>
          <a:xfrm>
            <a:off x="0" y="815975"/>
            <a:ext cx="8229600" cy="1473200"/>
          </a:xfrm>
        </p:spPr>
        <p:txBody>
          <a:bodyPr/>
          <a:lstStyle/>
          <a:p>
            <a:pPr>
              <a:defRPr/>
            </a:pPr>
            <a:r>
              <a:rPr lang="en-GB" sz="2800" b="1" dirty="0" smtClean="0">
                <a:solidFill>
                  <a:schemeClr val="tx1">
                    <a:lumMod val="95000"/>
                    <a:lumOff val="5000"/>
                  </a:schemeClr>
                </a:solidFill>
              </a:rPr>
              <a:t>Faculty of Civil Engineering </a:t>
            </a:r>
            <a:r>
              <a:rPr lang="sk-SK" sz="2800" b="1" dirty="0" smtClean="0">
                <a:solidFill>
                  <a:schemeClr val="tx1">
                    <a:lumMod val="95000"/>
                    <a:lumOff val="5000"/>
                  </a:schemeClr>
                </a:solidFill>
              </a:rPr>
              <a:t>a</a:t>
            </a:r>
            <a:r>
              <a:rPr lang="en-GB" sz="2800" b="1" dirty="0" smtClean="0">
                <a:solidFill>
                  <a:schemeClr val="tx1">
                    <a:lumMod val="95000"/>
                    <a:lumOff val="5000"/>
                  </a:schemeClr>
                </a:solidFill>
              </a:rPr>
              <a:t>s a </a:t>
            </a:r>
            <a:r>
              <a:rPr lang="sk-SK" sz="2800" b="1" dirty="0" smtClean="0">
                <a:solidFill>
                  <a:schemeClr val="tx1">
                    <a:lumMod val="95000"/>
                    <a:lumOff val="5000"/>
                  </a:schemeClr>
                </a:solidFill>
              </a:rPr>
              <a:t>l</a:t>
            </a:r>
            <a:r>
              <a:rPr lang="en-GB" sz="2800" b="1" dirty="0" err="1" smtClean="0">
                <a:solidFill>
                  <a:schemeClr val="tx1">
                    <a:lumMod val="95000"/>
                    <a:lumOff val="5000"/>
                  </a:schemeClr>
                </a:solidFill>
              </a:rPr>
              <a:t>eader</a:t>
            </a:r>
            <a:r>
              <a:rPr lang="en-GB" sz="2800" b="1" dirty="0" smtClean="0">
                <a:solidFill>
                  <a:schemeClr val="tx1">
                    <a:lumMod val="95000"/>
                    <a:lumOff val="5000"/>
                  </a:schemeClr>
                </a:solidFill>
              </a:rPr>
              <a:t> </a:t>
            </a:r>
            <a:r>
              <a:rPr lang="sk-SK" sz="2800" b="1" dirty="0" smtClean="0">
                <a:solidFill>
                  <a:schemeClr val="tx1">
                    <a:lumMod val="95000"/>
                    <a:lumOff val="5000"/>
                  </a:schemeClr>
                </a:solidFill>
              </a:rPr>
              <a:t/>
            </a:r>
            <a:br>
              <a:rPr lang="sk-SK" sz="2800" b="1" dirty="0" smtClean="0">
                <a:solidFill>
                  <a:schemeClr val="tx1">
                    <a:lumMod val="95000"/>
                    <a:lumOff val="5000"/>
                  </a:schemeClr>
                </a:solidFill>
              </a:rPr>
            </a:br>
            <a:r>
              <a:rPr lang="sk-SK" sz="2800" b="1" dirty="0" smtClean="0">
                <a:solidFill>
                  <a:schemeClr val="tx1">
                    <a:lumMod val="95000"/>
                    <a:lumOff val="5000"/>
                  </a:schemeClr>
                </a:solidFill>
              </a:rPr>
              <a:t>   i</a:t>
            </a:r>
            <a:r>
              <a:rPr lang="en-GB" sz="2800" b="1" dirty="0" smtClean="0">
                <a:solidFill>
                  <a:schemeClr val="tx1">
                    <a:lumMod val="95000"/>
                    <a:lumOff val="5000"/>
                  </a:schemeClr>
                </a:solidFill>
              </a:rPr>
              <a:t>n </a:t>
            </a:r>
            <a:r>
              <a:rPr lang="sk-SK" sz="2800" b="1" dirty="0" smtClean="0">
                <a:solidFill>
                  <a:schemeClr val="tx1">
                    <a:lumMod val="95000"/>
                    <a:lumOff val="5000"/>
                  </a:schemeClr>
                </a:solidFill>
              </a:rPr>
              <a:t>R</a:t>
            </a:r>
            <a:r>
              <a:rPr lang="en-GB" sz="2800" b="1" dirty="0" err="1" smtClean="0">
                <a:solidFill>
                  <a:schemeClr val="tx1">
                    <a:lumMod val="95000"/>
                    <a:lumOff val="5000"/>
                  </a:schemeClr>
                </a:solidFill>
              </a:rPr>
              <a:t>esearch</a:t>
            </a:r>
            <a:r>
              <a:rPr lang="en-GB" sz="2800" b="1" dirty="0" smtClean="0">
                <a:solidFill>
                  <a:schemeClr val="tx1">
                    <a:lumMod val="95000"/>
                    <a:lumOff val="5000"/>
                  </a:schemeClr>
                </a:solidFill>
              </a:rPr>
              <a:t> and </a:t>
            </a:r>
            <a:r>
              <a:rPr lang="sk-SK" sz="2800" b="1" dirty="0" smtClean="0">
                <a:solidFill>
                  <a:schemeClr val="tx1">
                    <a:lumMod val="95000"/>
                    <a:lumOff val="5000"/>
                  </a:schemeClr>
                </a:solidFill>
              </a:rPr>
              <a:t>E</a:t>
            </a:r>
            <a:r>
              <a:rPr lang="en-GB" sz="2800" b="1" dirty="0" err="1" smtClean="0">
                <a:solidFill>
                  <a:schemeClr val="tx1">
                    <a:lumMod val="95000"/>
                    <a:lumOff val="5000"/>
                  </a:schemeClr>
                </a:solidFill>
              </a:rPr>
              <a:t>ducation</a:t>
            </a:r>
            <a:r>
              <a:rPr lang="en-GB" sz="2800" b="1" dirty="0" smtClean="0">
                <a:solidFill>
                  <a:schemeClr val="tx1">
                    <a:lumMod val="95000"/>
                    <a:lumOff val="5000"/>
                  </a:schemeClr>
                </a:solidFill>
              </a:rPr>
              <a:t> in </a:t>
            </a:r>
            <a:r>
              <a:rPr lang="sk-SK" sz="2800" b="1" dirty="0" smtClean="0">
                <a:solidFill>
                  <a:schemeClr val="tx1">
                    <a:lumMod val="95000"/>
                    <a:lumOff val="5000"/>
                  </a:schemeClr>
                </a:solidFill>
              </a:rPr>
              <a:t>t</a:t>
            </a:r>
            <a:r>
              <a:rPr lang="en-GB" sz="2800" b="1" dirty="0" smtClean="0">
                <a:solidFill>
                  <a:schemeClr val="tx1">
                    <a:lumMod val="95000"/>
                    <a:lumOff val="5000"/>
                  </a:schemeClr>
                </a:solidFill>
              </a:rPr>
              <a:t>he </a:t>
            </a:r>
            <a:r>
              <a:rPr lang="sk-SK" sz="2800" b="1" dirty="0" smtClean="0">
                <a:solidFill>
                  <a:schemeClr val="tx1">
                    <a:lumMod val="95000"/>
                    <a:lumOff val="5000"/>
                  </a:schemeClr>
                </a:solidFill>
              </a:rPr>
              <a:t>f</a:t>
            </a:r>
            <a:r>
              <a:rPr lang="en-GB" sz="2800" b="1" dirty="0" err="1" smtClean="0">
                <a:solidFill>
                  <a:schemeClr val="tx1">
                    <a:lumMod val="95000"/>
                    <a:lumOff val="5000"/>
                  </a:schemeClr>
                </a:solidFill>
              </a:rPr>
              <a:t>ield</a:t>
            </a:r>
            <a:r>
              <a:rPr lang="en-GB" sz="2800" b="1" dirty="0" smtClean="0">
                <a:solidFill>
                  <a:schemeClr val="tx1">
                    <a:lumMod val="95000"/>
                    <a:lumOff val="5000"/>
                  </a:schemeClr>
                </a:solidFill>
              </a:rPr>
              <a:t> of </a:t>
            </a:r>
            <a:r>
              <a:rPr lang="sk-SK" sz="2800" b="1" dirty="0" smtClean="0">
                <a:solidFill>
                  <a:schemeClr val="tx1">
                    <a:lumMod val="95000"/>
                    <a:lumOff val="5000"/>
                  </a:schemeClr>
                </a:solidFill>
              </a:rPr>
              <a:t/>
            </a:r>
            <a:br>
              <a:rPr lang="sk-SK" sz="2800" b="1" dirty="0" smtClean="0">
                <a:solidFill>
                  <a:schemeClr val="tx1">
                    <a:lumMod val="95000"/>
                    <a:lumOff val="5000"/>
                  </a:schemeClr>
                </a:solidFill>
              </a:rPr>
            </a:br>
            <a:r>
              <a:rPr lang="sk-SK" sz="2800" b="1" dirty="0" smtClean="0">
                <a:solidFill>
                  <a:schemeClr val="tx1">
                    <a:lumMod val="95000"/>
                    <a:lumOff val="5000"/>
                  </a:schemeClr>
                </a:solidFill>
              </a:rPr>
              <a:t>      C</a:t>
            </a:r>
            <a:r>
              <a:rPr lang="en-GB" sz="2800" b="1" dirty="0" err="1" smtClean="0">
                <a:solidFill>
                  <a:schemeClr val="tx1">
                    <a:lumMod val="95000"/>
                    <a:lumOff val="5000"/>
                  </a:schemeClr>
                </a:solidFill>
              </a:rPr>
              <a:t>ivil</a:t>
            </a:r>
            <a:r>
              <a:rPr lang="en-GB" sz="2800" b="1" dirty="0" smtClean="0">
                <a:solidFill>
                  <a:schemeClr val="tx1">
                    <a:lumMod val="95000"/>
                    <a:lumOff val="5000"/>
                  </a:schemeClr>
                </a:solidFill>
              </a:rPr>
              <a:t> </a:t>
            </a:r>
            <a:r>
              <a:rPr lang="sk-SK" sz="2800" b="1" dirty="0" smtClean="0">
                <a:solidFill>
                  <a:schemeClr val="tx1">
                    <a:lumMod val="95000"/>
                    <a:lumOff val="5000"/>
                  </a:schemeClr>
                </a:solidFill>
              </a:rPr>
              <a:t>E</a:t>
            </a:r>
            <a:r>
              <a:rPr lang="en-GB" sz="2800" b="1" dirty="0" err="1" smtClean="0">
                <a:solidFill>
                  <a:schemeClr val="tx1">
                    <a:lumMod val="95000"/>
                    <a:lumOff val="5000"/>
                  </a:schemeClr>
                </a:solidFill>
              </a:rPr>
              <a:t>ngineering</a:t>
            </a:r>
            <a:r>
              <a:rPr lang="en-GB" sz="2800" b="1" dirty="0" smtClean="0">
                <a:solidFill>
                  <a:schemeClr val="tx1">
                    <a:lumMod val="95000"/>
                    <a:lumOff val="5000"/>
                  </a:schemeClr>
                </a:solidFill>
              </a:rPr>
              <a:t> and </a:t>
            </a:r>
            <a:r>
              <a:rPr lang="sk-SK" sz="2800" b="1" dirty="0" smtClean="0">
                <a:solidFill>
                  <a:schemeClr val="tx1">
                    <a:lumMod val="95000"/>
                    <a:lumOff val="5000"/>
                  </a:schemeClr>
                </a:solidFill>
              </a:rPr>
              <a:t>G</a:t>
            </a:r>
            <a:r>
              <a:rPr lang="en-GB" sz="2800" b="1" dirty="0" err="1" smtClean="0">
                <a:solidFill>
                  <a:schemeClr val="tx1">
                    <a:lumMod val="95000"/>
                    <a:lumOff val="5000"/>
                  </a:schemeClr>
                </a:solidFill>
              </a:rPr>
              <a:t>eodesy</a:t>
            </a:r>
            <a:r>
              <a:rPr lang="en-GB" sz="2800" b="1" dirty="0" smtClean="0">
                <a:solidFill>
                  <a:schemeClr val="tx1">
                    <a:lumMod val="95000"/>
                    <a:lumOff val="5000"/>
                  </a:schemeClr>
                </a:solidFill>
              </a:rPr>
              <a:t> in Slovakia</a:t>
            </a:r>
            <a:endParaRPr lang="sk-SK" sz="2400" dirty="0" smtClean="0">
              <a:solidFill>
                <a:schemeClr val="tx1">
                  <a:lumMod val="95000"/>
                  <a:lumOff val="5000"/>
                </a:schemeClr>
              </a:solidFill>
            </a:endParaRPr>
          </a:p>
        </p:txBody>
      </p:sp>
      <p:sp>
        <p:nvSpPr>
          <p:cNvPr id="44034" name="Zástupný symbol pro číslo snímku 3"/>
          <p:cNvSpPr>
            <a:spLocks noGrp="1"/>
          </p:cNvSpPr>
          <p:nvPr>
            <p:ph type="sldNum" sz="quarter" idx="12"/>
          </p:nvPr>
        </p:nvSpPr>
        <p:spPr>
          <a:noFill/>
        </p:spPr>
        <p:txBody>
          <a:bodyPr/>
          <a:lstStyle/>
          <a:p>
            <a:fld id="{6E1790D0-DEF9-4B31-A3FF-EC37ECEE31F0}" type="slidenum">
              <a:rPr lang="sk-SK" smtClean="0"/>
              <a:pPr/>
              <a:t>19</a:t>
            </a:fld>
            <a:endParaRPr lang="sk-SK" smtClean="0"/>
          </a:p>
        </p:txBody>
      </p:sp>
      <p:sp>
        <p:nvSpPr>
          <p:cNvPr id="44035" name="Obdĺžnik 11"/>
          <p:cNvSpPr>
            <a:spLocks noChangeArrowheads="1"/>
          </p:cNvSpPr>
          <p:nvPr/>
        </p:nvSpPr>
        <p:spPr bwMode="auto">
          <a:xfrm>
            <a:off x="911225" y="3051175"/>
            <a:ext cx="2460625" cy="461963"/>
          </a:xfrm>
          <a:prstGeom prst="rect">
            <a:avLst/>
          </a:prstGeom>
          <a:noFill/>
          <a:ln w="9525">
            <a:noFill/>
            <a:miter lim="800000"/>
            <a:headEnd/>
            <a:tailEnd/>
          </a:ln>
        </p:spPr>
        <p:txBody>
          <a:bodyPr wrap="none">
            <a:spAutoFit/>
          </a:bodyPr>
          <a:lstStyle/>
          <a:p>
            <a:pPr algn="ctr"/>
            <a:r>
              <a:rPr lang="en-GB" sz="2400" b="1">
                <a:solidFill>
                  <a:srgbClr val="000000"/>
                </a:solidFill>
              </a:rPr>
              <a:t>2</a:t>
            </a:r>
            <a:r>
              <a:rPr lang="sk-SK" sz="2400" b="1">
                <a:solidFill>
                  <a:srgbClr val="000000"/>
                </a:solidFill>
              </a:rPr>
              <a:t>1</a:t>
            </a:r>
            <a:r>
              <a:rPr lang="en-GB" sz="2400" b="1">
                <a:solidFill>
                  <a:srgbClr val="000000"/>
                </a:solidFill>
              </a:rPr>
              <a:t> departments</a:t>
            </a:r>
          </a:p>
        </p:txBody>
      </p:sp>
      <p:sp>
        <p:nvSpPr>
          <p:cNvPr id="44036" name="Obdĺžnik 12"/>
          <p:cNvSpPr>
            <a:spLocks noChangeArrowheads="1"/>
          </p:cNvSpPr>
          <p:nvPr/>
        </p:nvSpPr>
        <p:spPr bwMode="auto">
          <a:xfrm>
            <a:off x="-38100" y="3482975"/>
            <a:ext cx="6124575" cy="461963"/>
          </a:xfrm>
          <a:prstGeom prst="rect">
            <a:avLst/>
          </a:prstGeom>
          <a:noFill/>
          <a:ln w="9525">
            <a:noFill/>
            <a:miter lim="800000"/>
            <a:headEnd/>
            <a:tailEnd/>
          </a:ln>
        </p:spPr>
        <p:txBody>
          <a:bodyPr wrap="none">
            <a:spAutoFit/>
          </a:bodyPr>
          <a:lstStyle/>
          <a:p>
            <a:pPr algn="ctr"/>
            <a:r>
              <a:rPr lang="sk-SK" sz="2400" b="1"/>
              <a:t>           </a:t>
            </a:r>
            <a:r>
              <a:rPr lang="en-GB" sz="2400" b="1"/>
              <a:t>Institute for Forensic Engineering </a:t>
            </a:r>
          </a:p>
        </p:txBody>
      </p:sp>
      <p:sp>
        <p:nvSpPr>
          <p:cNvPr id="44037" name="Obdĺžnik 13"/>
          <p:cNvSpPr>
            <a:spLocks noChangeArrowheads="1"/>
          </p:cNvSpPr>
          <p:nvPr/>
        </p:nvSpPr>
        <p:spPr bwMode="auto">
          <a:xfrm>
            <a:off x="-44450" y="3933825"/>
            <a:ext cx="5630863" cy="461963"/>
          </a:xfrm>
          <a:prstGeom prst="rect">
            <a:avLst/>
          </a:prstGeom>
          <a:noFill/>
          <a:ln w="9525">
            <a:noFill/>
            <a:miter lim="800000"/>
            <a:headEnd/>
            <a:tailEnd/>
          </a:ln>
        </p:spPr>
        <p:txBody>
          <a:bodyPr wrap="none">
            <a:spAutoFit/>
          </a:bodyPr>
          <a:lstStyle/>
          <a:p>
            <a:pPr algn="ctr"/>
            <a:r>
              <a:rPr lang="sk-SK" sz="2400" b="1"/>
              <a:t>           </a:t>
            </a:r>
            <a:r>
              <a:rPr lang="en-GB" sz="2400" b="1"/>
              <a:t>Library and Information Centre</a:t>
            </a:r>
          </a:p>
        </p:txBody>
      </p:sp>
      <p:sp>
        <p:nvSpPr>
          <p:cNvPr id="44038" name="Obdĺžnik 14"/>
          <p:cNvSpPr>
            <a:spLocks noChangeArrowheads="1"/>
          </p:cNvSpPr>
          <p:nvPr/>
        </p:nvSpPr>
        <p:spPr bwMode="auto">
          <a:xfrm>
            <a:off x="-57150" y="4425950"/>
            <a:ext cx="5937250" cy="461963"/>
          </a:xfrm>
          <a:prstGeom prst="rect">
            <a:avLst/>
          </a:prstGeom>
          <a:noFill/>
          <a:ln w="9525">
            <a:noFill/>
            <a:miter lim="800000"/>
            <a:headEnd/>
            <a:tailEnd/>
          </a:ln>
        </p:spPr>
        <p:txBody>
          <a:bodyPr wrap="none">
            <a:spAutoFit/>
          </a:bodyPr>
          <a:lstStyle/>
          <a:p>
            <a:pPr algn="ctr"/>
            <a:r>
              <a:rPr lang="sk-SK" b="1"/>
              <a:t>   </a:t>
            </a:r>
            <a:r>
              <a:rPr lang="sk-SK" sz="2400" b="1"/>
              <a:t>         I</a:t>
            </a:r>
            <a:r>
              <a:rPr lang="en-GB" sz="2400" b="1"/>
              <a:t>nformation Technologies Centre</a:t>
            </a:r>
            <a:endParaRPr lang="sk-SK" sz="2400"/>
          </a:p>
        </p:txBody>
      </p:sp>
      <p:sp>
        <p:nvSpPr>
          <p:cNvPr id="44039" name="Obdĺžnik 15"/>
          <p:cNvSpPr>
            <a:spLocks noChangeArrowheads="1"/>
          </p:cNvSpPr>
          <p:nvPr/>
        </p:nvSpPr>
        <p:spPr bwMode="auto">
          <a:xfrm>
            <a:off x="896938" y="2470150"/>
            <a:ext cx="1808162" cy="461963"/>
          </a:xfrm>
          <a:prstGeom prst="rect">
            <a:avLst/>
          </a:prstGeom>
          <a:noFill/>
          <a:ln w="9525">
            <a:noFill/>
            <a:miter lim="800000"/>
            <a:headEnd/>
            <a:tailEnd/>
          </a:ln>
        </p:spPr>
        <p:txBody>
          <a:bodyPr wrap="none">
            <a:spAutoFit/>
          </a:bodyPr>
          <a:lstStyle/>
          <a:p>
            <a:pPr algn="ctr" defTabSz="1765300" eaLnBrk="0" hangingPunct="0"/>
            <a:r>
              <a:rPr lang="sk-SK" sz="2400" b="1"/>
              <a:t>c</a:t>
            </a:r>
            <a:r>
              <a:rPr lang="en-GB" sz="2400" b="1"/>
              <a:t>onsists of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8" descr="EUROPA"/>
          <p:cNvPicPr>
            <a:picLocks noGrp="1" noChangeAspect="1" noChangeArrowheads="1"/>
          </p:cNvPicPr>
          <p:nvPr>
            <p:ph sz="half" idx="1"/>
          </p:nvPr>
        </p:nvPicPr>
        <p:blipFill>
          <a:blip r:embed="rId3"/>
          <a:srcRect/>
          <a:stretch>
            <a:fillRect/>
          </a:stretch>
        </p:blipFill>
        <p:spPr>
          <a:xfrm>
            <a:off x="1081088" y="1214438"/>
            <a:ext cx="5167312" cy="4125912"/>
          </a:xfrm>
        </p:spPr>
      </p:pic>
      <p:sp>
        <p:nvSpPr>
          <p:cNvPr id="18434" name="Rectangle 15"/>
          <p:cNvSpPr>
            <a:spLocks noChangeArrowheads="1"/>
          </p:cNvSpPr>
          <p:nvPr/>
        </p:nvSpPr>
        <p:spPr bwMode="auto">
          <a:xfrm>
            <a:off x="268288" y="512763"/>
            <a:ext cx="8016875" cy="522287"/>
          </a:xfrm>
          <a:prstGeom prst="rect">
            <a:avLst/>
          </a:prstGeom>
          <a:noFill/>
          <a:ln w="9525">
            <a:noFill/>
            <a:miter lim="800000"/>
            <a:headEnd/>
            <a:tailEnd/>
          </a:ln>
        </p:spPr>
        <p:txBody>
          <a:bodyPr>
            <a:spAutoFit/>
          </a:bodyPr>
          <a:lstStyle/>
          <a:p>
            <a:pPr marL="342900" indent="-342900" algn="ctr">
              <a:spcBef>
                <a:spcPct val="20000"/>
              </a:spcBef>
              <a:buClr>
                <a:schemeClr val="tx2"/>
              </a:buClr>
              <a:buSzPct val="70000"/>
              <a:buFont typeface="Wingdings" pitchFamily="2" charset="2"/>
              <a:buNone/>
            </a:pPr>
            <a:r>
              <a:rPr lang="sk-SK" sz="2800" b="1"/>
              <a:t>Slovakia is situated in the central Europe</a:t>
            </a:r>
          </a:p>
        </p:txBody>
      </p:sp>
      <p:sp>
        <p:nvSpPr>
          <p:cNvPr id="18435" name="Text Box 17"/>
          <p:cNvSpPr txBox="1">
            <a:spLocks noChangeArrowheads="1"/>
          </p:cNvSpPr>
          <p:nvPr/>
        </p:nvSpPr>
        <p:spPr bwMode="auto">
          <a:xfrm>
            <a:off x="3616325" y="3305175"/>
            <a:ext cx="184150" cy="366713"/>
          </a:xfrm>
          <a:prstGeom prst="rect">
            <a:avLst/>
          </a:prstGeom>
          <a:noFill/>
          <a:ln w="9525">
            <a:noFill/>
            <a:miter lim="800000"/>
            <a:headEnd/>
            <a:tailEnd/>
          </a:ln>
        </p:spPr>
        <p:txBody>
          <a:bodyPr wrap="none">
            <a:spAutoFit/>
          </a:bodyPr>
          <a:lstStyle/>
          <a:p>
            <a:pPr algn="ctr"/>
            <a:endParaRPr lang="sk-SK"/>
          </a:p>
        </p:txBody>
      </p:sp>
      <p:sp>
        <p:nvSpPr>
          <p:cNvPr id="18436" name="Rectangle 18"/>
          <p:cNvSpPr>
            <a:spLocks noChangeArrowheads="1"/>
          </p:cNvSpPr>
          <p:nvPr/>
        </p:nvSpPr>
        <p:spPr bwMode="auto">
          <a:xfrm>
            <a:off x="4511675" y="2540000"/>
            <a:ext cx="946150" cy="366713"/>
          </a:xfrm>
          <a:prstGeom prst="rect">
            <a:avLst/>
          </a:prstGeom>
          <a:noFill/>
          <a:ln w="9525">
            <a:noFill/>
            <a:miter lim="800000"/>
            <a:headEnd/>
            <a:tailEnd/>
          </a:ln>
        </p:spPr>
        <p:txBody>
          <a:bodyPr wrap="none">
            <a:spAutoFit/>
          </a:bodyPr>
          <a:lstStyle/>
          <a:p>
            <a:pPr algn="ctr">
              <a:spcBef>
                <a:spcPct val="20000"/>
              </a:spcBef>
              <a:buClr>
                <a:schemeClr val="tx2"/>
              </a:buClr>
              <a:buSzPct val="70000"/>
              <a:buFont typeface="Wingdings" pitchFamily="2" charset="2"/>
              <a:buNone/>
            </a:pPr>
            <a:r>
              <a:rPr lang="sk-SK" b="1"/>
              <a:t>Poland</a:t>
            </a:r>
          </a:p>
        </p:txBody>
      </p:sp>
      <p:sp>
        <p:nvSpPr>
          <p:cNvPr id="18437" name="Rectangle 19"/>
          <p:cNvSpPr>
            <a:spLocks noChangeArrowheads="1"/>
          </p:cNvSpPr>
          <p:nvPr/>
        </p:nvSpPr>
        <p:spPr bwMode="auto">
          <a:xfrm>
            <a:off x="5108575" y="3619500"/>
            <a:ext cx="1111250" cy="366713"/>
          </a:xfrm>
          <a:prstGeom prst="rect">
            <a:avLst/>
          </a:prstGeom>
          <a:noFill/>
          <a:ln w="9525">
            <a:noFill/>
            <a:miter lim="800000"/>
            <a:headEnd/>
            <a:tailEnd/>
          </a:ln>
        </p:spPr>
        <p:txBody>
          <a:bodyPr wrap="none">
            <a:spAutoFit/>
          </a:bodyPr>
          <a:lstStyle/>
          <a:p>
            <a:pPr algn="ctr">
              <a:spcBef>
                <a:spcPct val="20000"/>
              </a:spcBef>
              <a:buClr>
                <a:schemeClr val="tx2"/>
              </a:buClr>
              <a:buSzPct val="70000"/>
              <a:buFont typeface="Wingdings" pitchFamily="2" charset="2"/>
              <a:buNone/>
            </a:pPr>
            <a:r>
              <a:rPr lang="sk-SK" b="1"/>
              <a:t>Hungary</a:t>
            </a:r>
          </a:p>
        </p:txBody>
      </p:sp>
      <p:sp>
        <p:nvSpPr>
          <p:cNvPr id="18438" name="Rectangle 20"/>
          <p:cNvSpPr>
            <a:spLocks noChangeArrowheads="1"/>
          </p:cNvSpPr>
          <p:nvPr/>
        </p:nvSpPr>
        <p:spPr bwMode="auto">
          <a:xfrm>
            <a:off x="3611563" y="3473450"/>
            <a:ext cx="971550" cy="366713"/>
          </a:xfrm>
          <a:prstGeom prst="rect">
            <a:avLst/>
          </a:prstGeom>
          <a:noFill/>
          <a:ln w="9525">
            <a:noFill/>
            <a:miter lim="800000"/>
            <a:headEnd/>
            <a:tailEnd/>
          </a:ln>
        </p:spPr>
        <p:txBody>
          <a:bodyPr wrap="none">
            <a:spAutoFit/>
          </a:bodyPr>
          <a:lstStyle/>
          <a:p>
            <a:pPr algn="ctr">
              <a:spcBef>
                <a:spcPct val="20000"/>
              </a:spcBef>
              <a:buClr>
                <a:schemeClr val="tx2"/>
              </a:buClr>
              <a:buSzPct val="70000"/>
              <a:buFont typeface="Wingdings" pitchFamily="2" charset="2"/>
              <a:buNone/>
            </a:pPr>
            <a:r>
              <a:rPr lang="sk-SK" b="1"/>
              <a:t>Austria</a:t>
            </a:r>
          </a:p>
        </p:txBody>
      </p:sp>
      <p:sp>
        <p:nvSpPr>
          <p:cNvPr id="18439" name="Rectangle 23"/>
          <p:cNvSpPr>
            <a:spLocks noChangeArrowheads="1"/>
          </p:cNvSpPr>
          <p:nvPr/>
        </p:nvSpPr>
        <p:spPr bwMode="auto">
          <a:xfrm>
            <a:off x="5800725" y="2779713"/>
            <a:ext cx="1022350" cy="366712"/>
          </a:xfrm>
          <a:prstGeom prst="rect">
            <a:avLst/>
          </a:prstGeom>
          <a:noFill/>
          <a:ln w="9525">
            <a:noFill/>
            <a:miter lim="800000"/>
            <a:headEnd/>
            <a:tailEnd/>
          </a:ln>
        </p:spPr>
        <p:txBody>
          <a:bodyPr wrap="none">
            <a:spAutoFit/>
          </a:bodyPr>
          <a:lstStyle/>
          <a:p>
            <a:pPr algn="ctr">
              <a:spcBef>
                <a:spcPct val="20000"/>
              </a:spcBef>
              <a:buClr>
                <a:schemeClr val="tx2"/>
              </a:buClr>
              <a:buSzPct val="70000"/>
              <a:buFont typeface="Wingdings" pitchFamily="2" charset="2"/>
              <a:buNone/>
            </a:pPr>
            <a:r>
              <a:rPr lang="sk-SK" b="1"/>
              <a:t>Ukraine</a:t>
            </a:r>
          </a:p>
        </p:txBody>
      </p:sp>
      <p:sp>
        <p:nvSpPr>
          <p:cNvPr id="18440" name="Text Box 24"/>
          <p:cNvSpPr txBox="1">
            <a:spLocks noChangeArrowheads="1"/>
          </p:cNvSpPr>
          <p:nvPr/>
        </p:nvSpPr>
        <p:spPr bwMode="auto">
          <a:xfrm>
            <a:off x="6443663" y="4868863"/>
            <a:ext cx="184150" cy="366712"/>
          </a:xfrm>
          <a:prstGeom prst="rect">
            <a:avLst/>
          </a:prstGeom>
          <a:noFill/>
          <a:ln w="9525">
            <a:noFill/>
            <a:miter lim="800000"/>
            <a:headEnd/>
            <a:tailEnd/>
          </a:ln>
        </p:spPr>
        <p:txBody>
          <a:bodyPr wrap="none">
            <a:spAutoFit/>
          </a:bodyPr>
          <a:lstStyle/>
          <a:p>
            <a:pPr algn="ctr"/>
            <a:endParaRPr lang="sk-SK"/>
          </a:p>
        </p:txBody>
      </p:sp>
      <p:sp>
        <p:nvSpPr>
          <p:cNvPr id="18441" name="Text Box 26"/>
          <p:cNvSpPr txBox="1">
            <a:spLocks noChangeArrowheads="1"/>
          </p:cNvSpPr>
          <p:nvPr/>
        </p:nvSpPr>
        <p:spPr bwMode="auto">
          <a:xfrm>
            <a:off x="6640513" y="4816475"/>
            <a:ext cx="184150" cy="366713"/>
          </a:xfrm>
          <a:prstGeom prst="rect">
            <a:avLst/>
          </a:prstGeom>
          <a:noFill/>
          <a:ln w="9525">
            <a:noFill/>
            <a:miter lim="800000"/>
            <a:headEnd/>
            <a:tailEnd/>
          </a:ln>
        </p:spPr>
        <p:txBody>
          <a:bodyPr wrap="none">
            <a:spAutoFit/>
          </a:bodyPr>
          <a:lstStyle/>
          <a:p>
            <a:pPr algn="ctr"/>
            <a:endParaRPr lang="sk-SK"/>
          </a:p>
        </p:txBody>
      </p:sp>
      <p:sp>
        <p:nvSpPr>
          <p:cNvPr id="18442" name="Rectangle 27"/>
          <p:cNvSpPr>
            <a:spLocks noChangeArrowheads="1"/>
          </p:cNvSpPr>
          <p:nvPr/>
        </p:nvSpPr>
        <p:spPr bwMode="auto">
          <a:xfrm>
            <a:off x="2351088" y="2868613"/>
            <a:ext cx="2087562" cy="366712"/>
          </a:xfrm>
          <a:prstGeom prst="rect">
            <a:avLst/>
          </a:prstGeom>
          <a:noFill/>
          <a:ln w="9525">
            <a:noFill/>
            <a:miter lim="800000"/>
            <a:headEnd/>
            <a:tailEnd/>
          </a:ln>
        </p:spPr>
        <p:txBody>
          <a:bodyPr>
            <a:spAutoFit/>
          </a:bodyPr>
          <a:lstStyle/>
          <a:p>
            <a:pPr algn="ctr"/>
            <a:r>
              <a:rPr lang="sk-SK" b="1"/>
              <a:t>Czech Republic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8750300" cy="1143000"/>
          </a:xfrm>
        </p:spPr>
        <p:txBody>
          <a:bodyPr/>
          <a:lstStyle/>
          <a:p>
            <a:pPr defTabSz="841375">
              <a:defRPr/>
            </a:pPr>
            <a:r>
              <a:rPr lang="cs-CZ" sz="3600" b="1" dirty="0" err="1" smtClean="0">
                <a:solidFill>
                  <a:schemeClr val="tx1">
                    <a:lumMod val="95000"/>
                    <a:lumOff val="5000"/>
                  </a:schemeClr>
                </a:solidFill>
              </a:rPr>
              <a:t>Library</a:t>
            </a:r>
            <a:r>
              <a:rPr lang="cs-CZ" sz="3600" b="1" dirty="0" smtClean="0">
                <a:solidFill>
                  <a:schemeClr val="tx1">
                    <a:lumMod val="95000"/>
                    <a:lumOff val="5000"/>
                  </a:schemeClr>
                </a:solidFill>
              </a:rPr>
              <a:t> </a:t>
            </a:r>
            <a:r>
              <a:rPr lang="cs-CZ" sz="3600" b="1" dirty="0" err="1" smtClean="0">
                <a:solidFill>
                  <a:schemeClr val="tx1">
                    <a:lumMod val="95000"/>
                    <a:lumOff val="5000"/>
                  </a:schemeClr>
                </a:solidFill>
              </a:rPr>
              <a:t>and</a:t>
            </a:r>
            <a:r>
              <a:rPr lang="cs-CZ" sz="3600" b="1" dirty="0" smtClean="0">
                <a:solidFill>
                  <a:schemeClr val="tx1">
                    <a:lumMod val="95000"/>
                    <a:lumOff val="5000"/>
                  </a:schemeClr>
                </a:solidFill>
              </a:rPr>
              <a:t> </a:t>
            </a:r>
            <a:r>
              <a:rPr lang="cs-CZ" sz="3600" b="1" dirty="0" err="1" smtClean="0">
                <a:solidFill>
                  <a:schemeClr val="tx1">
                    <a:lumMod val="95000"/>
                    <a:lumOff val="5000"/>
                  </a:schemeClr>
                </a:solidFill>
              </a:rPr>
              <a:t>Information</a:t>
            </a:r>
            <a:r>
              <a:rPr lang="cs-CZ" sz="3600" b="1" dirty="0" smtClean="0">
                <a:solidFill>
                  <a:schemeClr val="tx1">
                    <a:lumMod val="95000"/>
                    <a:lumOff val="5000"/>
                  </a:schemeClr>
                </a:solidFill>
              </a:rPr>
              <a:t> Centre</a:t>
            </a:r>
            <a:endParaRPr lang="sk-SK" sz="3600" b="1" dirty="0" smtClean="0">
              <a:solidFill>
                <a:schemeClr val="tx1">
                  <a:lumMod val="95000"/>
                  <a:lumOff val="5000"/>
                </a:schemeClr>
              </a:solidFill>
            </a:endParaRPr>
          </a:p>
        </p:txBody>
      </p:sp>
      <p:pic>
        <p:nvPicPr>
          <p:cNvPr id="45058" name="Picture 4" descr="KIC"/>
          <p:cNvPicPr>
            <a:picLocks noChangeAspect="1" noChangeArrowheads="1"/>
          </p:cNvPicPr>
          <p:nvPr/>
        </p:nvPicPr>
        <p:blipFill>
          <a:blip r:embed="rId2"/>
          <a:srcRect/>
          <a:stretch>
            <a:fillRect/>
          </a:stretch>
        </p:blipFill>
        <p:spPr bwMode="auto">
          <a:xfrm>
            <a:off x="557213" y="936625"/>
            <a:ext cx="3917950" cy="2603500"/>
          </a:xfrm>
          <a:prstGeom prst="rect">
            <a:avLst/>
          </a:prstGeom>
          <a:noFill/>
          <a:ln w="9525">
            <a:noFill/>
            <a:miter lim="800000"/>
            <a:headEnd/>
            <a:tailEnd/>
          </a:ln>
        </p:spPr>
      </p:pic>
      <p:pic>
        <p:nvPicPr>
          <p:cNvPr id="45059" name="Picture 5" descr="KIC-1"/>
          <p:cNvPicPr>
            <a:picLocks noChangeAspect="1" noChangeArrowheads="1"/>
          </p:cNvPicPr>
          <p:nvPr/>
        </p:nvPicPr>
        <p:blipFill>
          <a:blip r:embed="rId3"/>
          <a:srcRect/>
          <a:stretch>
            <a:fillRect/>
          </a:stretch>
        </p:blipFill>
        <p:spPr bwMode="auto">
          <a:xfrm>
            <a:off x="4667250" y="960438"/>
            <a:ext cx="3983038" cy="2568575"/>
          </a:xfrm>
          <a:prstGeom prst="rect">
            <a:avLst/>
          </a:prstGeom>
          <a:noFill/>
          <a:ln w="9525">
            <a:noFill/>
            <a:miter lim="800000"/>
            <a:headEnd/>
            <a:tailEnd/>
          </a:ln>
        </p:spPr>
      </p:pic>
      <p:pic>
        <p:nvPicPr>
          <p:cNvPr id="45060" name="Picture 6" descr="KIC-3"/>
          <p:cNvPicPr>
            <a:picLocks noChangeAspect="1" noChangeArrowheads="1"/>
          </p:cNvPicPr>
          <p:nvPr/>
        </p:nvPicPr>
        <p:blipFill>
          <a:blip r:embed="rId4"/>
          <a:srcRect/>
          <a:stretch>
            <a:fillRect/>
          </a:stretch>
        </p:blipFill>
        <p:spPr bwMode="auto">
          <a:xfrm>
            <a:off x="2851150" y="3721100"/>
            <a:ext cx="3490913"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79462"/>
          </a:xfrm>
        </p:spPr>
        <p:txBody>
          <a:bodyPr/>
          <a:lstStyle/>
          <a:p>
            <a:pPr defTabSz="841375">
              <a:defRPr/>
            </a:pPr>
            <a:r>
              <a:rPr lang="cs-CZ" sz="3600" b="1" dirty="0" err="1" smtClean="0">
                <a:solidFill>
                  <a:schemeClr val="tx1">
                    <a:lumMod val="95000"/>
                    <a:lumOff val="5000"/>
                  </a:schemeClr>
                </a:solidFill>
              </a:rPr>
              <a:t>Information</a:t>
            </a:r>
            <a:r>
              <a:rPr lang="cs-CZ" sz="3600" b="1" dirty="0" smtClean="0">
                <a:solidFill>
                  <a:schemeClr val="tx1">
                    <a:lumMod val="95000"/>
                    <a:lumOff val="5000"/>
                  </a:schemeClr>
                </a:solidFill>
              </a:rPr>
              <a:t> Technologies Centre</a:t>
            </a:r>
            <a:endParaRPr lang="sk-SK" sz="3600" b="1" dirty="0" smtClean="0">
              <a:solidFill>
                <a:schemeClr val="tx1">
                  <a:lumMod val="95000"/>
                  <a:lumOff val="5000"/>
                </a:schemeClr>
              </a:solidFill>
            </a:endParaRPr>
          </a:p>
        </p:txBody>
      </p:sp>
      <p:pic>
        <p:nvPicPr>
          <p:cNvPr id="46082" name="Picture 4" descr="tu P1030557"/>
          <p:cNvPicPr>
            <a:picLocks noChangeAspect="1" noChangeArrowheads="1"/>
          </p:cNvPicPr>
          <p:nvPr/>
        </p:nvPicPr>
        <p:blipFill>
          <a:blip r:embed="rId2"/>
          <a:srcRect/>
          <a:stretch>
            <a:fillRect/>
          </a:stretch>
        </p:blipFill>
        <p:spPr bwMode="auto">
          <a:xfrm>
            <a:off x="1922463" y="1216025"/>
            <a:ext cx="5278437" cy="395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274638"/>
            <a:ext cx="8229600" cy="906462"/>
          </a:xfrm>
          <a:ln>
            <a:solidFill>
              <a:schemeClr val="tx1"/>
            </a:solidFill>
          </a:ln>
        </p:spPr>
        <p:txBody>
          <a:bodyPr/>
          <a:lstStyle/>
          <a:p>
            <a:pPr defTabSz="841375"/>
            <a:r>
              <a:rPr lang="cs-CZ" sz="3600" smtClean="0">
                <a:solidFill>
                  <a:srgbClr val="FF9933"/>
                </a:solidFill>
              </a:rPr>
              <a:t>Sport </a:t>
            </a:r>
            <a:r>
              <a:rPr lang="en-US" sz="3600" smtClean="0">
                <a:solidFill>
                  <a:srgbClr val="FF9933"/>
                </a:solidFill>
              </a:rPr>
              <a:t>F</a:t>
            </a:r>
            <a:r>
              <a:rPr lang="cs-CZ" sz="3600" smtClean="0">
                <a:solidFill>
                  <a:srgbClr val="FF9933"/>
                </a:solidFill>
              </a:rPr>
              <a:t>acilities</a:t>
            </a:r>
            <a:endParaRPr lang="cs-CZ" sz="3600" smtClean="0">
              <a:solidFill>
                <a:schemeClr val="tx1"/>
              </a:solidFill>
            </a:endParaRPr>
          </a:p>
        </p:txBody>
      </p:sp>
      <p:pic>
        <p:nvPicPr>
          <p:cNvPr id="47106" name="Picture 4" descr="1SPORTOVE HRY"/>
          <p:cNvPicPr>
            <a:picLocks noChangeAspect="1" noChangeArrowheads="1"/>
          </p:cNvPicPr>
          <p:nvPr/>
        </p:nvPicPr>
        <p:blipFill>
          <a:blip r:embed="rId2"/>
          <a:srcRect/>
          <a:stretch>
            <a:fillRect/>
          </a:stretch>
        </p:blipFill>
        <p:spPr bwMode="auto">
          <a:xfrm>
            <a:off x="1077913" y="1308100"/>
            <a:ext cx="3336925" cy="2503488"/>
          </a:xfrm>
          <a:prstGeom prst="rect">
            <a:avLst/>
          </a:prstGeom>
          <a:noFill/>
          <a:ln w="9525">
            <a:noFill/>
            <a:miter lim="800000"/>
            <a:headEnd/>
            <a:tailEnd/>
          </a:ln>
        </p:spPr>
      </p:pic>
      <p:pic>
        <p:nvPicPr>
          <p:cNvPr id="47107" name="Picture 5" descr="Bazén"/>
          <p:cNvPicPr>
            <a:picLocks noChangeAspect="1" noChangeArrowheads="1"/>
          </p:cNvPicPr>
          <p:nvPr/>
        </p:nvPicPr>
        <p:blipFill>
          <a:blip r:embed="rId3"/>
          <a:srcRect/>
          <a:stretch>
            <a:fillRect/>
          </a:stretch>
        </p:blipFill>
        <p:spPr bwMode="auto">
          <a:xfrm>
            <a:off x="4875213" y="1327150"/>
            <a:ext cx="3305175" cy="2479675"/>
          </a:xfrm>
          <a:prstGeom prst="rect">
            <a:avLst/>
          </a:prstGeom>
          <a:noFill/>
          <a:ln w="9525">
            <a:noFill/>
            <a:miter lim="800000"/>
            <a:headEnd/>
            <a:tailEnd/>
          </a:ln>
        </p:spPr>
      </p:pic>
      <p:pic>
        <p:nvPicPr>
          <p:cNvPr id="47108" name="Picture 6" descr="posilnovna1"/>
          <p:cNvPicPr>
            <a:picLocks noChangeAspect="1" noChangeArrowheads="1"/>
          </p:cNvPicPr>
          <p:nvPr/>
        </p:nvPicPr>
        <p:blipFill>
          <a:blip r:embed="rId4">
            <a:lum bright="18000" contrast="18000"/>
          </a:blip>
          <a:srcRect/>
          <a:stretch>
            <a:fillRect/>
          </a:stretch>
        </p:blipFill>
        <p:spPr bwMode="auto">
          <a:xfrm>
            <a:off x="2913063" y="4133850"/>
            <a:ext cx="3322637"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0200" y="1631950"/>
            <a:ext cx="3778250" cy="3221038"/>
          </a:xfrm>
        </p:spPr>
        <p:txBody>
          <a:bodyPr/>
          <a:lstStyle/>
          <a:p>
            <a:pPr>
              <a:defRPr/>
            </a:pPr>
            <a:r>
              <a:rPr lang="en-US" sz="3600" b="1" dirty="0" smtClean="0">
                <a:solidFill>
                  <a:schemeClr val="tx1">
                    <a:lumMod val="95000"/>
                    <a:lumOff val="5000"/>
                  </a:schemeClr>
                </a:solidFill>
              </a:rPr>
              <a:t>Slovak Journal of Civil Engineering</a:t>
            </a:r>
          </a:p>
        </p:txBody>
      </p:sp>
      <p:pic>
        <p:nvPicPr>
          <p:cNvPr id="48130" name="Picture 15"/>
          <p:cNvPicPr>
            <a:picLocks noChangeAspect="1" noChangeArrowheads="1"/>
          </p:cNvPicPr>
          <p:nvPr/>
        </p:nvPicPr>
        <p:blipFill>
          <a:blip r:embed="rId2"/>
          <a:srcRect/>
          <a:stretch>
            <a:fillRect/>
          </a:stretch>
        </p:blipFill>
        <p:spPr bwMode="auto">
          <a:xfrm>
            <a:off x="4103688" y="95250"/>
            <a:ext cx="4773612" cy="676275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Quality Assurance of Schools</a:t>
            </a:r>
            <a:endParaRPr lang="sk-SK" dirty="0"/>
          </a:p>
        </p:txBody>
      </p:sp>
      <p:sp>
        <p:nvSpPr>
          <p:cNvPr id="3" name="Content Placeholder 2"/>
          <p:cNvSpPr>
            <a:spLocks noGrp="1"/>
          </p:cNvSpPr>
          <p:nvPr>
            <p:ph idx="1"/>
          </p:nvPr>
        </p:nvSpPr>
        <p:spPr/>
        <p:txBody>
          <a:bodyPr/>
          <a:lstStyle/>
          <a:p>
            <a:r>
              <a:rPr lang="sk-SK" dirty="0" smtClean="0"/>
              <a:t>Law Code 131</a:t>
            </a:r>
          </a:p>
          <a:p>
            <a:r>
              <a:rPr lang="sk-SK" dirty="0" smtClean="0"/>
              <a:t>Accreditation</a:t>
            </a:r>
          </a:p>
          <a:p>
            <a:r>
              <a:rPr lang="sk-SK" dirty="0" smtClean="0"/>
              <a:t>Statistical Surveys e.g. ARRA</a:t>
            </a:r>
          </a:p>
          <a:p>
            <a:r>
              <a:rPr lang="sk-SK" dirty="0" smtClean="0"/>
              <a:t>Activities </a:t>
            </a:r>
            <a:r>
              <a:rPr lang="sk-SK" dirty="0"/>
              <a:t>of the faculty self-government</a:t>
            </a:r>
            <a:endParaRPr lang="sk-SK" dirty="0" smtClean="0"/>
          </a:p>
          <a:p>
            <a:r>
              <a:rPr lang="sk-SK" dirty="0"/>
              <a:t>Activities of the Scientific Board of a Faculty</a:t>
            </a:r>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24</a:t>
            </a:fld>
            <a:endParaRPr lang="sk-SK"/>
          </a:p>
        </p:txBody>
      </p:sp>
    </p:spTree>
    <p:extLst>
      <p:ext uri="{BB962C8B-B14F-4D97-AF65-F5344CB8AC3E}">
        <p14:creationId xmlns:p14="http://schemas.microsoft.com/office/powerpoint/2010/main" xmlns="" val="284787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0" y="0"/>
            <a:ext cx="9312275" cy="1143000"/>
          </a:xfrm>
        </p:spPr>
        <p:txBody>
          <a:bodyPr/>
          <a:lstStyle/>
          <a:p>
            <a:r>
              <a:rPr lang="sk-SK" dirty="0" smtClean="0"/>
              <a:t>Quality Education at STU Faculties</a:t>
            </a:r>
            <a:endParaRPr lang="en-GB" dirty="0" smtClean="0"/>
          </a:p>
        </p:txBody>
      </p:sp>
      <p:sp>
        <p:nvSpPr>
          <p:cNvPr id="9219" name="Rectangle 3"/>
          <p:cNvSpPr>
            <a:spLocks noGrp="1" noChangeArrowheads="1"/>
          </p:cNvSpPr>
          <p:nvPr>
            <p:ph type="body" idx="1"/>
          </p:nvPr>
        </p:nvSpPr>
        <p:spPr>
          <a:xfrm>
            <a:off x="0" y="976313"/>
            <a:ext cx="9144000" cy="4538662"/>
          </a:xfrm>
          <a:solidFill>
            <a:schemeClr val="bg1"/>
          </a:solidFill>
        </p:spPr>
        <p:txBody>
          <a:bodyPr/>
          <a:lstStyle/>
          <a:p>
            <a:pPr marL="0" indent="0">
              <a:buFontTx/>
              <a:buNone/>
              <a:tabLst>
                <a:tab pos="1616075" algn="r"/>
                <a:tab pos="1706563" algn="l"/>
              </a:tabLst>
            </a:pPr>
            <a:r>
              <a:rPr lang="en-GB" smtClean="0"/>
              <a:t> </a:t>
            </a:r>
            <a:endParaRPr lang="sk-SK" sz="2800" smtClean="0"/>
          </a:p>
          <a:p>
            <a:pPr marL="0" indent="0">
              <a:buFontTx/>
              <a:buNone/>
              <a:tabLst>
                <a:tab pos="1616075" algn="r"/>
                <a:tab pos="1706563" algn="l"/>
              </a:tabLst>
            </a:pPr>
            <a:r>
              <a:rPr lang="sk-SK" smtClean="0"/>
              <a:t>System of Education Process Quality management prepared by faculties</a:t>
            </a:r>
            <a:endParaRPr lang="ru-RU" smtClean="0"/>
          </a:p>
          <a:p>
            <a:pPr marL="0" indent="0">
              <a:buFontTx/>
              <a:buAutoNum type="arabicPeriod"/>
              <a:tabLst>
                <a:tab pos="1616075" algn="r"/>
                <a:tab pos="1706563" algn="l"/>
              </a:tabLst>
            </a:pPr>
            <a:r>
              <a:rPr lang="sk-SK" sz="2400" smtClean="0"/>
              <a:t>Quality Policy at the Faculty</a:t>
            </a:r>
          </a:p>
          <a:p>
            <a:pPr marL="0" indent="0">
              <a:buFontTx/>
              <a:buAutoNum type="arabicPeriod"/>
              <a:tabLst>
                <a:tab pos="1616075" algn="r"/>
                <a:tab pos="1706563" algn="l"/>
              </a:tabLst>
            </a:pPr>
            <a:r>
              <a:rPr lang="sk-SK" sz="2400" smtClean="0"/>
              <a:t>Ensuring Quality of Educational process</a:t>
            </a:r>
          </a:p>
          <a:p>
            <a:pPr marL="0" indent="0">
              <a:buFontTx/>
              <a:buAutoNum type="arabicPeriod"/>
              <a:tabLst>
                <a:tab pos="1616075" algn="r"/>
                <a:tab pos="1706563" algn="l"/>
              </a:tabLst>
            </a:pPr>
            <a:r>
              <a:rPr lang="sk-SK" sz="2400" smtClean="0"/>
              <a:t>Planning the process</a:t>
            </a:r>
          </a:p>
          <a:p>
            <a:pPr marL="0" indent="0">
              <a:buFontTx/>
              <a:buAutoNum type="arabicPeriod"/>
              <a:tabLst>
                <a:tab pos="1616075" algn="r"/>
                <a:tab pos="1706563" algn="l"/>
              </a:tabLst>
            </a:pPr>
            <a:r>
              <a:rPr lang="sk-SK" sz="2400" smtClean="0"/>
              <a:t>Implementation and Monitoring of Quality of Educational process</a:t>
            </a:r>
          </a:p>
          <a:p>
            <a:pPr marL="0" indent="0">
              <a:buFontTx/>
              <a:buAutoNum type="arabicPeriod"/>
              <a:tabLst>
                <a:tab pos="1616075" algn="r"/>
                <a:tab pos="1706563" algn="l"/>
              </a:tabLst>
            </a:pPr>
            <a:r>
              <a:rPr lang="sk-SK" sz="2400" smtClean="0"/>
              <a:t>Objectives, aims, purposes of Quality of Educational process</a:t>
            </a:r>
            <a:endParaRPr lang="en-GB" sz="2400" smtClean="0"/>
          </a:p>
        </p:txBody>
      </p:sp>
      <p:sp>
        <p:nvSpPr>
          <p:cNvPr id="37891" name="Text Box 4"/>
          <p:cNvSpPr txBox="1">
            <a:spLocks noChangeArrowheads="1"/>
          </p:cNvSpPr>
          <p:nvPr/>
        </p:nvSpPr>
        <p:spPr bwMode="auto">
          <a:xfrm>
            <a:off x="7880350" y="5710238"/>
            <a:ext cx="971550" cy="215900"/>
          </a:xfrm>
          <a:prstGeom prst="rect">
            <a:avLst/>
          </a:prstGeom>
          <a:noFill/>
          <a:ln w="9525">
            <a:noFill/>
            <a:miter lim="800000"/>
            <a:headEnd/>
            <a:tailEnd/>
          </a:ln>
        </p:spPr>
        <p:txBody>
          <a:bodyPr lIns="0" tIns="0" rIns="0" bIns="0"/>
          <a:lstStyle/>
          <a:p>
            <a:pPr algn="r">
              <a:spcBef>
                <a:spcPct val="50000"/>
              </a:spcBef>
            </a:pPr>
            <a:fld id="{54386A7B-DB0E-4FD4-A610-9A974AEF58E6}" type="slidenum">
              <a:rPr lang="sk-SK">
                <a:solidFill>
                  <a:srgbClr val="AEAD9F"/>
                </a:solidFill>
              </a:rPr>
              <a:pPr algn="r">
                <a:spcBef>
                  <a:spcPct val="50000"/>
                </a:spcBef>
              </a:pPr>
              <a:t>25</a:t>
            </a:fld>
            <a:endParaRPr lang="sk-SK">
              <a:solidFill>
                <a:srgbClr val="AEAD9F"/>
              </a:solidFill>
            </a:endParaRPr>
          </a:p>
        </p:txBody>
      </p:sp>
    </p:spTree>
    <p:extLst>
      <p:ext uri="{BB962C8B-B14F-4D97-AF65-F5344CB8AC3E}">
        <p14:creationId xmlns:p14="http://schemas.microsoft.com/office/powerpoint/2010/main" xmlns="" val="216110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Risks by </a:t>
            </a:r>
            <a:r>
              <a:rPr lang="sk-SK" dirty="0" smtClean="0"/>
              <a:t>Transformation </a:t>
            </a:r>
            <a:r>
              <a:rPr lang="sk-SK" dirty="0"/>
              <a:t>of Education</a:t>
            </a:r>
          </a:p>
        </p:txBody>
      </p:sp>
      <p:sp>
        <p:nvSpPr>
          <p:cNvPr id="3" name="Content Placeholder 2"/>
          <p:cNvSpPr>
            <a:spLocks noGrp="1"/>
          </p:cNvSpPr>
          <p:nvPr>
            <p:ph idx="1"/>
          </p:nvPr>
        </p:nvSpPr>
        <p:spPr/>
        <p:txBody>
          <a:bodyPr/>
          <a:lstStyle/>
          <a:p>
            <a:r>
              <a:rPr lang="sk-SK" dirty="0" smtClean="0"/>
              <a:t>Creation of many new schools – quality control versus financing per capita. Can all schools be universities?</a:t>
            </a:r>
          </a:p>
          <a:p>
            <a:r>
              <a:rPr lang="sk-SK" dirty="0" smtClean="0"/>
              <a:t>Existing schools – balance between the new trends and study programmes according to market demands </a:t>
            </a:r>
            <a:r>
              <a:rPr lang="sk-SK" dirty="0"/>
              <a:t>and bearing in mind the necessity to have good theoretical </a:t>
            </a:r>
            <a:r>
              <a:rPr lang="sk-SK" dirty="0" smtClean="0"/>
              <a:t>basis to be flexible to work offers</a:t>
            </a:r>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26</a:t>
            </a:fld>
            <a:endParaRPr lang="sk-SK"/>
          </a:p>
        </p:txBody>
      </p:sp>
    </p:spTree>
    <p:extLst>
      <p:ext uri="{BB962C8B-B14F-4D97-AF65-F5344CB8AC3E}">
        <p14:creationId xmlns:p14="http://schemas.microsoft.com/office/powerpoint/2010/main" xmlns="" val="368568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Risks by Transformation of Education</a:t>
            </a:r>
          </a:p>
        </p:txBody>
      </p:sp>
      <p:sp>
        <p:nvSpPr>
          <p:cNvPr id="3" name="Content Placeholder 2"/>
          <p:cNvSpPr>
            <a:spLocks noGrp="1"/>
          </p:cNvSpPr>
          <p:nvPr>
            <p:ph idx="1"/>
          </p:nvPr>
        </p:nvSpPr>
        <p:spPr/>
        <p:txBody>
          <a:bodyPr/>
          <a:lstStyle/>
          <a:p>
            <a:r>
              <a:rPr lang="sk-SK" dirty="0" smtClean="0"/>
              <a:t>Dilema of setting criteria for </a:t>
            </a:r>
            <a:r>
              <a:rPr lang="en-US" dirty="0"/>
              <a:t>distribution of the funds allocated by the Ministry of </a:t>
            </a:r>
            <a:r>
              <a:rPr lang="en-US" dirty="0" smtClean="0"/>
              <a:t>Education</a:t>
            </a:r>
            <a:r>
              <a:rPr lang="sk-SK" dirty="0" smtClean="0"/>
              <a:t> at individual schools</a:t>
            </a:r>
          </a:p>
          <a:p>
            <a:r>
              <a:rPr lang="sk-SK" dirty="0"/>
              <a:t>Criteria and evaluation by Accreditation </a:t>
            </a:r>
            <a:r>
              <a:rPr lang="sk-SK" dirty="0" smtClean="0"/>
              <a:t>Committee – who should be the member?</a:t>
            </a:r>
          </a:p>
          <a:p>
            <a:r>
              <a:rPr lang="sk-SK" dirty="0" smtClean="0"/>
              <a:t>(Trial by Jury?)</a:t>
            </a:r>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27</a:t>
            </a:fld>
            <a:endParaRPr lang="sk-SK"/>
          </a:p>
        </p:txBody>
      </p:sp>
    </p:spTree>
    <p:extLst>
      <p:ext uri="{BB962C8B-B14F-4D97-AF65-F5344CB8AC3E}">
        <p14:creationId xmlns:p14="http://schemas.microsoft.com/office/powerpoint/2010/main" xmlns="" val="159848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Results of Mistakes in Management of Transformation</a:t>
            </a:r>
            <a:endParaRPr lang="sk-SK" dirty="0"/>
          </a:p>
        </p:txBody>
      </p:sp>
      <p:sp>
        <p:nvSpPr>
          <p:cNvPr id="3" name="Content Placeholder 2"/>
          <p:cNvSpPr>
            <a:spLocks noGrp="1"/>
          </p:cNvSpPr>
          <p:nvPr>
            <p:ph idx="1"/>
          </p:nvPr>
        </p:nvSpPr>
        <p:spPr/>
        <p:txBody>
          <a:bodyPr/>
          <a:lstStyle/>
          <a:p>
            <a:r>
              <a:rPr lang="sk-SK" dirty="0"/>
              <a:t>Description of  preferences towards different educational groups in the Slovak labor market</a:t>
            </a:r>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28</a:t>
            </a:fld>
            <a:endParaRPr lang="sk-SK"/>
          </a:p>
        </p:txBody>
      </p:sp>
    </p:spTree>
    <p:extLst>
      <p:ext uri="{BB962C8B-B14F-4D97-AF65-F5344CB8AC3E}">
        <p14:creationId xmlns:p14="http://schemas.microsoft.com/office/powerpoint/2010/main" xmlns="" val="305784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000" dirty="0"/>
              <a:t/>
            </a:r>
            <a:br>
              <a:rPr lang="sk-SK" sz="2000" dirty="0"/>
            </a:br>
            <a:r>
              <a:rPr lang="sk-SK" sz="2000" dirty="0" smtClean="0"/>
              <a:t/>
            </a:r>
            <a:br>
              <a:rPr lang="sk-SK" sz="2000" dirty="0" smtClean="0"/>
            </a:br>
            <a:r>
              <a:rPr lang="sk-SK" sz="1800" dirty="0" smtClean="0"/>
              <a:t>Educational </a:t>
            </a:r>
            <a:r>
              <a:rPr lang="sk-SK" sz="1800" dirty="0"/>
              <a:t>structure of EAO in Bratislava (left) and Trnava (right) region in 2009 (in thousands)</a:t>
            </a:r>
            <a:r>
              <a:rPr lang="sk-SK" dirty="0"/>
              <a:t/>
            </a:r>
            <a:br>
              <a:rPr lang="sk-SK" dirty="0"/>
            </a:br>
            <a:endParaRPr lang="sk-SK"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83309823"/>
              </p:ext>
            </p:extLst>
          </p:nvPr>
        </p:nvGraphicFramePr>
        <p:xfrm>
          <a:off x="457200" y="1600200"/>
          <a:ext cx="8229600" cy="3622964"/>
        </p:xfrm>
        <a:graphic>
          <a:graphicData uri="http://schemas.openxmlformats.org/drawingml/2006/table">
            <a:tbl>
              <a:tblPr firstRow="1" bandRow="1">
                <a:tableStyleId>{5C22544A-7EE6-4342-B048-85BDC9FD1C3A}</a:tableStyleId>
              </a:tblPr>
              <a:tblGrid>
                <a:gridCol w="4114800"/>
                <a:gridCol w="4114800"/>
              </a:tblGrid>
              <a:tr h="3622964">
                <a:tc>
                  <a:txBody>
                    <a:bodyPr/>
                    <a:lstStyle/>
                    <a:p>
                      <a:endParaRPr lang="sk-SK" dirty="0"/>
                    </a:p>
                  </a:txBody>
                  <a:tcPr/>
                </a:tc>
                <a:tc>
                  <a:txBody>
                    <a:bodyPr/>
                    <a:lstStyle/>
                    <a:p>
                      <a:endParaRPr lang="sk-SK" dirty="0"/>
                    </a:p>
                  </a:txBody>
                  <a:tcPr/>
                </a:tc>
              </a:tr>
            </a:tbl>
          </a:graphicData>
        </a:graphic>
      </p:graphicFrame>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29</a:t>
            </a:fld>
            <a:endParaRPr lang="sk-SK"/>
          </a:p>
        </p:txBody>
      </p:sp>
      <p:pic>
        <p:nvPicPr>
          <p:cNvPr id="11" name="Picture 10"/>
          <p:cNvPicPr/>
          <p:nvPr/>
        </p:nvPicPr>
        <p:blipFill>
          <a:blip r:embed="rId2">
            <a:extLst>
              <a:ext uri="{28A0092B-C50C-407E-A947-70E740481C1C}">
                <a14:useLocalDpi xmlns:a14="http://schemas.microsoft.com/office/drawing/2010/main" xmlns="" val="0"/>
              </a:ext>
            </a:extLst>
          </a:blip>
          <a:srcRect/>
          <a:stretch>
            <a:fillRect/>
          </a:stretch>
        </p:blipFill>
        <p:spPr bwMode="auto">
          <a:xfrm>
            <a:off x="890155" y="2052636"/>
            <a:ext cx="2819400" cy="2752725"/>
          </a:xfrm>
          <a:prstGeom prst="rect">
            <a:avLst/>
          </a:prstGeom>
          <a:solidFill>
            <a:srgbClr val="FFFFFF"/>
          </a:solidFill>
          <a:ln>
            <a:noFill/>
          </a:ln>
        </p:spPr>
      </p:pic>
      <p:pic>
        <p:nvPicPr>
          <p:cNvPr id="12" name="Picture 1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1100" y="2052636"/>
            <a:ext cx="2819400" cy="2752725"/>
          </a:xfrm>
          <a:prstGeom prst="rect">
            <a:avLst/>
          </a:prstGeom>
          <a:solidFill>
            <a:srgbClr val="FFFFFF"/>
          </a:solidFill>
          <a:ln>
            <a:noFill/>
          </a:ln>
        </p:spPr>
      </p:pic>
    </p:spTree>
    <p:extLst>
      <p:ext uri="{BB962C8B-B14F-4D97-AF65-F5344CB8AC3E}">
        <p14:creationId xmlns:p14="http://schemas.microsoft.com/office/powerpoint/2010/main" xmlns="" val="233960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ratislavsky hrad"/>
          <p:cNvPicPr>
            <a:picLocks noChangeAspect="1" noChangeArrowheads="1"/>
          </p:cNvPicPr>
          <p:nvPr/>
        </p:nvPicPr>
        <p:blipFill>
          <a:blip r:embed="rId2"/>
          <a:srcRect/>
          <a:stretch>
            <a:fillRect/>
          </a:stretch>
        </p:blipFill>
        <p:spPr bwMode="auto">
          <a:xfrm>
            <a:off x="1997075" y="1244600"/>
            <a:ext cx="6697663" cy="4468813"/>
          </a:xfrm>
          <a:prstGeom prst="rect">
            <a:avLst/>
          </a:prstGeom>
          <a:noFill/>
          <a:ln w="9525">
            <a:noFill/>
            <a:miter lim="800000"/>
            <a:headEnd/>
            <a:tailEnd/>
          </a:ln>
        </p:spPr>
      </p:pic>
      <p:sp>
        <p:nvSpPr>
          <p:cNvPr id="20482" name="Zástupný symbol obsahu 5"/>
          <p:cNvSpPr>
            <a:spLocks noGrp="1"/>
          </p:cNvSpPr>
          <p:nvPr>
            <p:ph idx="1"/>
          </p:nvPr>
        </p:nvSpPr>
        <p:spPr>
          <a:xfrm>
            <a:off x="415925" y="339725"/>
            <a:ext cx="7231063" cy="893763"/>
          </a:xfrm>
        </p:spPr>
        <p:txBody>
          <a:bodyPr/>
          <a:lstStyle/>
          <a:p>
            <a:pPr>
              <a:buFontTx/>
              <a:buNone/>
            </a:pPr>
            <a:r>
              <a:rPr lang="sk-SK" smtClean="0"/>
              <a:t>Bratislava is the capital of Slovakia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Educational structure of EAO in Trencin (left) and Zilina (right) region in 2009 (in thousands)</a:t>
            </a:r>
            <a:br>
              <a:rPr lang="sk-SK" sz="1800" dirty="0"/>
            </a:br>
            <a:endParaRPr lang="sk-SK"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7494873"/>
              </p:ext>
            </p:extLst>
          </p:nvPr>
        </p:nvGraphicFramePr>
        <p:xfrm>
          <a:off x="457200" y="1600199"/>
          <a:ext cx="8229600" cy="3664527"/>
        </p:xfrm>
        <a:graphic>
          <a:graphicData uri="http://schemas.openxmlformats.org/drawingml/2006/table">
            <a:tbl>
              <a:tblPr firstRow="1" bandRow="1">
                <a:tableStyleId>{5C22544A-7EE6-4342-B048-85BDC9FD1C3A}</a:tableStyleId>
              </a:tblPr>
              <a:tblGrid>
                <a:gridCol w="4114800"/>
                <a:gridCol w="4114800"/>
              </a:tblGrid>
              <a:tr h="3664527">
                <a:tc>
                  <a:txBody>
                    <a:bodyPr/>
                    <a:lstStyle/>
                    <a:p>
                      <a:endParaRPr lang="sk-SK" dirty="0"/>
                    </a:p>
                  </a:txBody>
                  <a:tcPr/>
                </a:tc>
                <a:tc>
                  <a:txBody>
                    <a:bodyPr/>
                    <a:lstStyle/>
                    <a:p>
                      <a:endParaRPr lang="sk-SK" dirty="0"/>
                    </a:p>
                  </a:txBody>
                  <a:tcPr/>
                </a:tc>
              </a:tr>
            </a:tbl>
          </a:graphicData>
        </a:graphic>
      </p:graphicFrame>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30</a:t>
            </a:fld>
            <a:endParaRPr lang="sk-SK"/>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459" y="1914091"/>
            <a:ext cx="2781300" cy="2752725"/>
          </a:xfrm>
          <a:prstGeom prst="rect">
            <a:avLst/>
          </a:prstGeom>
          <a:solidFill>
            <a:srgbClr val="FFFFFF"/>
          </a:solidFill>
          <a:ln>
            <a:noFill/>
          </a:ln>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4913168" y="1914091"/>
            <a:ext cx="2781300" cy="2752725"/>
          </a:xfrm>
          <a:prstGeom prst="rect">
            <a:avLst/>
          </a:prstGeom>
          <a:solidFill>
            <a:srgbClr val="FFFFFF"/>
          </a:solidFill>
          <a:ln>
            <a:noFill/>
          </a:ln>
        </p:spPr>
      </p:pic>
    </p:spTree>
    <p:extLst>
      <p:ext uri="{BB962C8B-B14F-4D97-AF65-F5344CB8AC3E}">
        <p14:creationId xmlns:p14="http://schemas.microsoft.com/office/powerpoint/2010/main" xmlns="" val="176114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smtClean="0"/>
              <a:t/>
            </a:r>
            <a:br>
              <a:rPr lang="sk-SK" sz="1800" dirty="0" smtClean="0"/>
            </a:br>
            <a:r>
              <a:rPr lang="sk-SK" sz="1800" dirty="0" smtClean="0"/>
              <a:t>Educational </a:t>
            </a:r>
            <a:r>
              <a:rPr lang="sk-SK" sz="1800" dirty="0"/>
              <a:t>structure of EAO in Nitra (left) and Banska Bystrica (right) region in 2009 (in thousands)</a:t>
            </a:r>
            <a:r>
              <a:rPr lang="sk-SK" dirty="0"/>
              <a:t/>
            </a:r>
            <a:br>
              <a:rPr lang="sk-SK" dirty="0"/>
            </a:br>
            <a:endParaRPr lang="sk-SK"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34781208"/>
              </p:ext>
            </p:extLst>
          </p:nvPr>
        </p:nvGraphicFramePr>
        <p:xfrm>
          <a:off x="457200" y="1600200"/>
          <a:ext cx="8229600" cy="3678382"/>
        </p:xfrm>
        <a:graphic>
          <a:graphicData uri="http://schemas.openxmlformats.org/drawingml/2006/table">
            <a:tbl>
              <a:tblPr firstRow="1" bandRow="1">
                <a:tableStyleId>{5C22544A-7EE6-4342-B048-85BDC9FD1C3A}</a:tableStyleId>
              </a:tblPr>
              <a:tblGrid>
                <a:gridCol w="4114800"/>
                <a:gridCol w="4114800"/>
              </a:tblGrid>
              <a:tr h="3678382">
                <a:tc>
                  <a:txBody>
                    <a:bodyPr/>
                    <a:lstStyle/>
                    <a:p>
                      <a:endParaRPr lang="sk-SK" dirty="0"/>
                    </a:p>
                  </a:txBody>
                  <a:tcPr/>
                </a:tc>
                <a:tc>
                  <a:txBody>
                    <a:bodyPr/>
                    <a:lstStyle/>
                    <a:p>
                      <a:endParaRPr lang="sk-SK" dirty="0"/>
                    </a:p>
                  </a:txBody>
                  <a:tcPr/>
                </a:tc>
              </a:tr>
            </a:tbl>
          </a:graphicData>
        </a:graphic>
      </p:graphicFrame>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31</a:t>
            </a:fld>
            <a:endParaRPr lang="sk-SK"/>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070263" y="1914091"/>
            <a:ext cx="2819400" cy="2752725"/>
          </a:xfrm>
          <a:prstGeom prst="rect">
            <a:avLst/>
          </a:prstGeom>
          <a:solidFill>
            <a:srgbClr val="FFFFFF"/>
          </a:solidFill>
          <a:ln>
            <a:noFill/>
          </a:ln>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5115791" y="1914091"/>
            <a:ext cx="2819400" cy="2752725"/>
          </a:xfrm>
          <a:prstGeom prst="rect">
            <a:avLst/>
          </a:prstGeom>
          <a:solidFill>
            <a:srgbClr val="FFFFFF"/>
          </a:solidFill>
          <a:ln>
            <a:noFill/>
          </a:ln>
        </p:spPr>
      </p:pic>
    </p:spTree>
    <p:extLst>
      <p:ext uri="{BB962C8B-B14F-4D97-AF65-F5344CB8AC3E}">
        <p14:creationId xmlns:p14="http://schemas.microsoft.com/office/powerpoint/2010/main" xmlns="" val="372852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Educational structure of EAO in Presov (left) and Kosice (right) region in 2009 (in thousands)</a:t>
            </a:r>
            <a:br>
              <a:rPr lang="sk-SK" sz="1800" dirty="0"/>
            </a:br>
            <a:endParaRPr lang="sk-SK"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1819092"/>
              </p:ext>
            </p:extLst>
          </p:nvPr>
        </p:nvGraphicFramePr>
        <p:xfrm>
          <a:off x="457200" y="1600199"/>
          <a:ext cx="8229600" cy="3747655"/>
        </p:xfrm>
        <a:graphic>
          <a:graphicData uri="http://schemas.openxmlformats.org/drawingml/2006/table">
            <a:tbl>
              <a:tblPr firstRow="1" bandRow="1">
                <a:tableStyleId>{5C22544A-7EE6-4342-B048-85BDC9FD1C3A}</a:tableStyleId>
              </a:tblPr>
              <a:tblGrid>
                <a:gridCol w="4114800"/>
                <a:gridCol w="4114800"/>
              </a:tblGrid>
              <a:tr h="3747655">
                <a:tc>
                  <a:txBody>
                    <a:bodyPr/>
                    <a:lstStyle/>
                    <a:p>
                      <a:endParaRPr lang="sk-SK" dirty="0"/>
                    </a:p>
                  </a:txBody>
                  <a:tcPr/>
                </a:tc>
                <a:tc>
                  <a:txBody>
                    <a:bodyPr/>
                    <a:lstStyle/>
                    <a:p>
                      <a:endParaRPr lang="sk-SK" dirty="0"/>
                    </a:p>
                  </a:txBody>
                  <a:tcPr/>
                </a:tc>
              </a:tr>
            </a:tbl>
          </a:graphicData>
        </a:graphic>
      </p:graphicFrame>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32</a:t>
            </a:fld>
            <a:endParaRPr lang="sk-SK"/>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028700" y="1941800"/>
            <a:ext cx="2819400" cy="2752725"/>
          </a:xfrm>
          <a:prstGeom prst="rect">
            <a:avLst/>
          </a:prstGeom>
          <a:solidFill>
            <a:srgbClr val="FFFFFF"/>
          </a:solidFill>
          <a:ln>
            <a:noFill/>
          </a:ln>
        </p:spPr>
      </p:pic>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4881562" y="1941799"/>
            <a:ext cx="2733675" cy="2752725"/>
          </a:xfrm>
          <a:prstGeom prst="rect">
            <a:avLst/>
          </a:prstGeom>
          <a:solidFill>
            <a:srgbClr val="FFFFFF"/>
          </a:solidFill>
          <a:ln>
            <a:noFill/>
          </a:ln>
        </p:spPr>
      </p:pic>
    </p:spTree>
    <p:extLst>
      <p:ext uri="{BB962C8B-B14F-4D97-AF65-F5344CB8AC3E}">
        <p14:creationId xmlns:p14="http://schemas.microsoft.com/office/powerpoint/2010/main" xmlns="" val="352219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New students in higher education, as a percentage of the reference year for OECD countries</a:t>
            </a:r>
            <a:br>
              <a:rPr lang="sk-SK" sz="1800" dirty="0"/>
            </a:br>
            <a:endParaRPr lang="sk-SK" sz="18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33</a:t>
            </a:fld>
            <a:endParaRPr lang="sk-SK"/>
          </a:p>
        </p:txBody>
      </p:sp>
      <p:pic>
        <p:nvPicPr>
          <p:cNvPr id="5" name="Content Placeholder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15636" y="1468582"/>
            <a:ext cx="8118764" cy="4043710"/>
          </a:xfrm>
          <a:prstGeom prst="rect">
            <a:avLst/>
          </a:prstGeom>
          <a:solidFill>
            <a:srgbClr val="FFFFFF"/>
          </a:solidFill>
          <a:ln>
            <a:noFill/>
          </a:ln>
        </p:spPr>
      </p:pic>
    </p:spTree>
    <p:extLst>
      <p:ext uri="{BB962C8B-B14F-4D97-AF65-F5344CB8AC3E}">
        <p14:creationId xmlns:p14="http://schemas.microsoft.com/office/powerpoint/2010/main" xmlns="" val="2803622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Offer (blue one) and demand for university education in the Slovak labor market (index changes)</a:t>
            </a:r>
            <a:br>
              <a:rPr lang="sk-SK" sz="1800" dirty="0"/>
            </a:br>
            <a:endParaRPr lang="sk-SK" sz="18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34</a:t>
            </a:fld>
            <a:endParaRPr lang="sk-SK"/>
          </a:p>
        </p:txBody>
      </p:sp>
      <p:pic>
        <p:nvPicPr>
          <p:cNvPr id="5" name="Content Placeholder 4"/>
          <p:cNvPicPr>
            <a:picLocks noGrp="1"/>
          </p:cNvPicPr>
          <p:nvPr>
            <p:ph idx="1"/>
          </p:nvPr>
        </p:nvPicPr>
        <p:blipFill>
          <a:blip r:embed="rId2">
            <a:extLst>
              <a:ext uri="{28A0092B-C50C-407E-A947-70E740481C1C}">
                <a14:useLocalDpi xmlns:a14="http://schemas.microsoft.com/office/drawing/2010/main" xmlns="" val="0"/>
              </a:ext>
            </a:extLst>
          </a:blip>
          <a:srcRect b="-131"/>
          <a:stretch>
            <a:fillRect/>
          </a:stretch>
        </p:blipFill>
        <p:spPr bwMode="auto">
          <a:xfrm>
            <a:off x="803564" y="1302327"/>
            <a:ext cx="7564581" cy="3775653"/>
          </a:xfrm>
          <a:prstGeom prst="rect">
            <a:avLst/>
          </a:prstGeom>
          <a:solidFill>
            <a:srgbClr val="FFFFFF"/>
          </a:solidFill>
          <a:ln>
            <a:noFill/>
          </a:ln>
        </p:spPr>
      </p:pic>
    </p:spTree>
    <p:extLst>
      <p:ext uri="{BB962C8B-B14F-4D97-AF65-F5344CB8AC3E}">
        <p14:creationId xmlns:p14="http://schemas.microsoft.com/office/powerpoint/2010/main" xmlns="" val="3657682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Overqualification of  university-educated workers by age group</a:t>
            </a:r>
            <a:r>
              <a:rPr lang="sk-SK" dirty="0"/>
              <a:t/>
            </a:r>
            <a:br>
              <a:rPr lang="sk-SK" dirty="0"/>
            </a:br>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35</a:t>
            </a:fld>
            <a:endParaRPr lang="sk-SK"/>
          </a:p>
        </p:txBody>
      </p:sp>
      <p:pic>
        <p:nvPicPr>
          <p:cNvPr id="5" name="Content Placeholder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81891" y="1177637"/>
            <a:ext cx="7938654" cy="4054216"/>
          </a:xfrm>
          <a:prstGeom prst="rect">
            <a:avLst/>
          </a:prstGeom>
          <a:solidFill>
            <a:srgbClr val="FFFFFF"/>
          </a:solidFill>
          <a:ln>
            <a:noFill/>
          </a:ln>
        </p:spPr>
      </p:pic>
    </p:spTree>
    <p:extLst>
      <p:ext uri="{BB962C8B-B14F-4D97-AF65-F5344CB8AC3E}">
        <p14:creationId xmlns:p14="http://schemas.microsoft.com/office/powerpoint/2010/main" xmlns="" val="4199971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Development of unemployment rate by academic discipline</a:t>
            </a:r>
            <a:r>
              <a:rPr lang="sk-SK" dirty="0"/>
              <a:t/>
            </a:r>
            <a:br>
              <a:rPr lang="sk-SK" dirty="0"/>
            </a:br>
            <a:endParaRPr lang="sk-SK"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1793631"/>
              </p:ext>
            </p:extLst>
          </p:nvPr>
        </p:nvGraphicFramePr>
        <p:xfrm>
          <a:off x="803564" y="1205344"/>
          <a:ext cx="7716980" cy="3924662"/>
        </p:xfrm>
        <a:graphic>
          <a:graphicData uri="http://schemas.openxmlformats.org/drawingml/2006/table">
            <a:tbl>
              <a:tblPr>
                <a:tableStyleId>{5C22544A-7EE6-4342-B048-85BDC9FD1C3A}</a:tableStyleId>
              </a:tblPr>
              <a:tblGrid>
                <a:gridCol w="2804819"/>
                <a:gridCol w="699655"/>
                <a:gridCol w="699655"/>
                <a:gridCol w="699655"/>
                <a:gridCol w="699655"/>
                <a:gridCol w="699655"/>
                <a:gridCol w="699655"/>
                <a:gridCol w="714231"/>
              </a:tblGrid>
              <a:tr h="309842">
                <a:tc>
                  <a:txBody>
                    <a:bodyPr/>
                    <a:lstStyle/>
                    <a:p>
                      <a:pPr>
                        <a:spcAft>
                          <a:spcPts val="0"/>
                        </a:spcAft>
                      </a:pPr>
                      <a:r>
                        <a:rPr lang="sk-SK" sz="1000">
                          <a:effectLst/>
                        </a:rPr>
                        <a:t>Skupina odborov</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2003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2009</a:t>
                      </a:r>
                      <a:endParaRPr lang="sk-SK" sz="1200">
                        <a:effectLst/>
                        <a:latin typeface="Times New Roman"/>
                        <a:ea typeface="Times New Roman"/>
                      </a:endParaRPr>
                    </a:p>
                  </a:txBody>
                  <a:tcPr marL="44450" marR="44450" marT="0" marB="0" anchor="ctr"/>
                </a:tc>
              </a:tr>
              <a:tr h="295087">
                <a:tc>
                  <a:txBody>
                    <a:bodyPr/>
                    <a:lstStyle/>
                    <a:p>
                      <a:pPr>
                        <a:spcAft>
                          <a:spcPts val="0"/>
                        </a:spcAft>
                      </a:pPr>
                      <a:r>
                        <a:rPr lang="sk-SK" sz="1000">
                          <a:effectLst/>
                        </a:rPr>
                        <a:t>Pedagogické, pedagogical</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3,27%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3,14%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4,11%</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2,47%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3,66%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2,98%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2,95%</a:t>
                      </a:r>
                      <a:endParaRPr lang="sk-SK" sz="1200">
                        <a:effectLst/>
                        <a:latin typeface="Times New Roman"/>
                        <a:ea typeface="Times New Roman"/>
                      </a:endParaRPr>
                    </a:p>
                  </a:txBody>
                  <a:tcPr marL="44450" marR="44450" marT="0" marB="0" anchor="ctr"/>
                </a:tc>
              </a:tr>
              <a:tr h="295087">
                <a:tc>
                  <a:txBody>
                    <a:bodyPr/>
                    <a:lstStyle/>
                    <a:p>
                      <a:pPr>
                        <a:spcAft>
                          <a:spcPts val="0"/>
                        </a:spcAft>
                      </a:pPr>
                      <a:r>
                        <a:rPr lang="sk-SK" sz="1000">
                          <a:effectLst/>
                        </a:rPr>
                        <a:t>Humanitné, humanities</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2,95%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5,25%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5,78%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6,50%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7,03%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7,89%</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3,26%</a:t>
                      </a:r>
                      <a:endParaRPr lang="sk-SK" sz="1200">
                        <a:effectLst/>
                        <a:latin typeface="Times New Roman"/>
                        <a:ea typeface="Times New Roman"/>
                      </a:endParaRPr>
                    </a:p>
                  </a:txBody>
                  <a:tcPr marL="44450" marR="44450" marT="0" marB="0" anchor="ctr"/>
                </a:tc>
              </a:tr>
              <a:tr h="295087">
                <a:tc>
                  <a:txBody>
                    <a:bodyPr/>
                    <a:lstStyle/>
                    <a:p>
                      <a:pPr>
                        <a:spcAft>
                          <a:spcPts val="0"/>
                        </a:spcAft>
                      </a:pPr>
                      <a:r>
                        <a:rPr lang="sk-SK" sz="1000">
                          <a:effectLst/>
                        </a:rPr>
                        <a:t>Spoločenské, social</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5,73%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6,01%</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4,38%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3,35%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4,00%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3,68%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3,92%</a:t>
                      </a:r>
                      <a:endParaRPr lang="sk-SK" sz="1200">
                        <a:effectLst/>
                        <a:latin typeface="Times New Roman"/>
                        <a:ea typeface="Times New Roman"/>
                      </a:endParaRPr>
                    </a:p>
                  </a:txBody>
                  <a:tcPr marL="44450" marR="44450" marT="0" marB="0" anchor="ctr"/>
                </a:tc>
              </a:tr>
              <a:tr h="708210">
                <a:tc>
                  <a:txBody>
                    <a:bodyPr/>
                    <a:lstStyle/>
                    <a:p>
                      <a:pPr>
                        <a:spcAft>
                          <a:spcPts val="0"/>
                        </a:spcAft>
                      </a:pPr>
                      <a:r>
                        <a:rPr lang="sk-SK" sz="1000">
                          <a:effectLst/>
                        </a:rPr>
                        <a:t>Prírodné vedy a matematika</a:t>
                      </a:r>
                      <a:endParaRPr lang="sk-SK" sz="1200">
                        <a:effectLst/>
                      </a:endParaRPr>
                    </a:p>
                    <a:p>
                      <a:pPr>
                        <a:spcAft>
                          <a:spcPts val="0"/>
                        </a:spcAft>
                      </a:pPr>
                      <a:r>
                        <a:rPr lang="sk-SK" sz="1000">
                          <a:effectLst/>
                        </a:rPr>
                        <a:t>Natural sciences and mathematics</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10,42%</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5,80%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5,42%</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4,30%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5,32%</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3,49%</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3,75%</a:t>
                      </a:r>
                      <a:endParaRPr lang="sk-SK" sz="1200">
                        <a:effectLst/>
                        <a:latin typeface="Times New Roman"/>
                        <a:ea typeface="Times New Roman"/>
                      </a:endParaRPr>
                    </a:p>
                  </a:txBody>
                  <a:tcPr marL="44450" marR="44450" marT="0" marB="0" anchor="ctr"/>
                </a:tc>
              </a:tr>
              <a:tr h="472140">
                <a:tc>
                  <a:txBody>
                    <a:bodyPr/>
                    <a:lstStyle/>
                    <a:p>
                      <a:pPr>
                        <a:spcAft>
                          <a:spcPts val="0"/>
                        </a:spcAft>
                      </a:pPr>
                      <a:r>
                        <a:rPr lang="sk-SK" sz="1000">
                          <a:effectLst/>
                        </a:rPr>
                        <a:t>Technické </a:t>
                      </a:r>
                      <a:endParaRPr lang="sk-SK" sz="1200">
                        <a:effectLst/>
                      </a:endParaRPr>
                    </a:p>
                    <a:p>
                      <a:pPr>
                        <a:spcAft>
                          <a:spcPts val="0"/>
                        </a:spcAft>
                      </a:pPr>
                      <a:r>
                        <a:rPr lang="sk-SK" sz="1000">
                          <a:effectLst/>
                        </a:rPr>
                        <a:t>Technical</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2,74%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5,44%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4,67%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2,62%</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2,50%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2,36%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4,44%</a:t>
                      </a:r>
                      <a:endParaRPr lang="sk-SK" sz="1200">
                        <a:effectLst/>
                        <a:latin typeface="Times New Roman"/>
                        <a:ea typeface="Times New Roman"/>
                      </a:endParaRPr>
                    </a:p>
                  </a:txBody>
                  <a:tcPr marL="44450" marR="44450" marT="0" marB="0" anchor="ctr"/>
                </a:tc>
              </a:tr>
              <a:tr h="472140">
                <a:tc>
                  <a:txBody>
                    <a:bodyPr/>
                    <a:lstStyle/>
                    <a:p>
                      <a:pPr>
                        <a:spcAft>
                          <a:spcPts val="0"/>
                        </a:spcAft>
                      </a:pPr>
                      <a:r>
                        <a:rPr lang="sk-SK" sz="1000">
                          <a:effectLst/>
                        </a:rPr>
                        <a:t>Poľnohospodárske</a:t>
                      </a:r>
                      <a:endParaRPr lang="sk-SK" sz="1200">
                        <a:effectLst/>
                      </a:endParaRPr>
                    </a:p>
                    <a:p>
                      <a:pPr>
                        <a:spcAft>
                          <a:spcPts val="0"/>
                        </a:spcAft>
                      </a:pPr>
                      <a:r>
                        <a:rPr lang="sk-SK" sz="1000">
                          <a:effectLst/>
                        </a:rPr>
                        <a:t>Agricultural</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11,80%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11,19%</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5,56%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4,38%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4,56%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2,69%</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3,51%</a:t>
                      </a:r>
                      <a:endParaRPr lang="sk-SK" sz="1200">
                        <a:effectLst/>
                        <a:latin typeface="Times New Roman"/>
                        <a:ea typeface="Times New Roman"/>
                      </a:endParaRPr>
                    </a:p>
                  </a:txBody>
                  <a:tcPr marL="44450" marR="44450" marT="0" marB="0" anchor="ctr"/>
                </a:tc>
              </a:tr>
              <a:tr h="472140">
                <a:tc>
                  <a:txBody>
                    <a:bodyPr/>
                    <a:lstStyle/>
                    <a:p>
                      <a:pPr>
                        <a:spcAft>
                          <a:spcPts val="0"/>
                        </a:spcAft>
                      </a:pPr>
                      <a:r>
                        <a:rPr lang="sk-SK" sz="1000">
                          <a:effectLst/>
                        </a:rPr>
                        <a:t>Zdravotnícke</a:t>
                      </a:r>
                      <a:endParaRPr lang="sk-SK" sz="1200">
                        <a:effectLst/>
                      </a:endParaRPr>
                    </a:p>
                    <a:p>
                      <a:pPr>
                        <a:spcAft>
                          <a:spcPts val="0"/>
                        </a:spcAft>
                      </a:pPr>
                      <a:r>
                        <a:rPr lang="sk-SK" sz="1000">
                          <a:effectLst/>
                        </a:rPr>
                        <a:t>medical</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0,65%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1,58%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1,24%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0,63%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0,98%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1,93%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2,09%</a:t>
                      </a:r>
                      <a:endParaRPr lang="sk-SK" sz="1200">
                        <a:effectLst/>
                        <a:latin typeface="Times New Roman"/>
                        <a:ea typeface="Times New Roman"/>
                      </a:endParaRPr>
                    </a:p>
                  </a:txBody>
                  <a:tcPr marL="44450" marR="44450" marT="0" marB="0" anchor="ctr"/>
                </a:tc>
              </a:tr>
              <a:tr h="295087">
                <a:tc>
                  <a:txBody>
                    <a:bodyPr/>
                    <a:lstStyle/>
                    <a:p>
                      <a:pPr>
                        <a:spcAft>
                          <a:spcPts val="0"/>
                        </a:spcAft>
                      </a:pPr>
                      <a:r>
                        <a:rPr lang="sk-SK" sz="1000">
                          <a:effectLst/>
                        </a:rPr>
                        <a:t>Služby, service trades</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3,66%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10,85%</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9,93%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6,47%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5,36%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2,46%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3,43%</a:t>
                      </a:r>
                      <a:endParaRPr lang="sk-SK" sz="1200">
                        <a:effectLst/>
                        <a:latin typeface="Times New Roman"/>
                        <a:ea typeface="Times New Roman"/>
                      </a:endParaRPr>
                    </a:p>
                  </a:txBody>
                  <a:tcPr marL="44450" marR="44450" marT="0" marB="0" anchor="ctr"/>
                </a:tc>
              </a:tr>
              <a:tr h="309842">
                <a:tc>
                  <a:txBody>
                    <a:bodyPr/>
                    <a:lstStyle/>
                    <a:p>
                      <a:pPr>
                        <a:spcAft>
                          <a:spcPts val="0"/>
                        </a:spcAft>
                      </a:pPr>
                      <a:r>
                        <a:rPr lang="sk-SK" sz="1000">
                          <a:effectLst/>
                        </a:rPr>
                        <a:t>VŠ Spolu, together</a:t>
                      </a:r>
                      <a:endParaRPr lang="sk-SK" sz="1200">
                        <a:effectLst/>
                        <a:latin typeface="Times New Roman"/>
                        <a:ea typeface="Times New Roman"/>
                      </a:endParaRPr>
                    </a:p>
                  </a:txBody>
                  <a:tcPr marL="44450" marR="44450" marT="0" marB="0" anchor="b"/>
                </a:tc>
                <a:tc>
                  <a:txBody>
                    <a:bodyPr/>
                    <a:lstStyle/>
                    <a:p>
                      <a:pPr algn="ctr">
                        <a:spcAft>
                          <a:spcPts val="0"/>
                        </a:spcAft>
                      </a:pPr>
                      <a:r>
                        <a:rPr lang="sk-SK" sz="1000">
                          <a:effectLst/>
                        </a:rPr>
                        <a:t>4,63%</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5,46%</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4,67%</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3,18%</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3,64%</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a:effectLst/>
                        </a:rPr>
                        <a:t>3,20%</a:t>
                      </a:r>
                      <a:endParaRPr lang="sk-SK" sz="1200">
                        <a:effectLst/>
                        <a:latin typeface="Times New Roman"/>
                        <a:ea typeface="Times New Roman"/>
                      </a:endParaRPr>
                    </a:p>
                  </a:txBody>
                  <a:tcPr marL="44450" marR="44450" marT="0" marB="0" anchor="ctr"/>
                </a:tc>
                <a:tc>
                  <a:txBody>
                    <a:bodyPr/>
                    <a:lstStyle/>
                    <a:p>
                      <a:pPr algn="ctr">
                        <a:spcAft>
                          <a:spcPts val="0"/>
                        </a:spcAft>
                      </a:pPr>
                      <a:r>
                        <a:rPr lang="sk-SK" sz="1000" dirty="0">
                          <a:effectLst/>
                        </a:rPr>
                        <a:t>3,58%</a:t>
                      </a:r>
                      <a:endParaRPr lang="sk-SK" sz="1200" dirty="0">
                        <a:effectLst/>
                        <a:latin typeface="Times New Roman"/>
                        <a:ea typeface="Times New Roman"/>
                      </a:endParaRPr>
                    </a:p>
                  </a:txBody>
                  <a:tcPr marL="44450" marR="44450" marT="0" marB="0" anchor="ctr"/>
                </a:tc>
              </a:tr>
            </a:tbl>
          </a:graphicData>
        </a:graphic>
      </p:graphicFrame>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36</a:t>
            </a:fld>
            <a:endParaRPr lang="sk-SK"/>
          </a:p>
        </p:txBody>
      </p:sp>
    </p:spTree>
    <p:extLst>
      <p:ext uri="{BB962C8B-B14F-4D97-AF65-F5344CB8AC3E}">
        <p14:creationId xmlns:p14="http://schemas.microsoft.com/office/powerpoint/2010/main" xmlns="" val="1809096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Recommendations for policies related to researched problems</a:t>
            </a:r>
            <a:r>
              <a:rPr lang="sk-SK" dirty="0"/>
              <a:t/>
            </a:r>
            <a:br>
              <a:rPr lang="sk-SK" dirty="0"/>
            </a:br>
            <a:endParaRPr lang="sk-SK" dirty="0"/>
          </a:p>
        </p:txBody>
      </p:sp>
      <p:sp>
        <p:nvSpPr>
          <p:cNvPr id="3" name="Content Placeholder 2"/>
          <p:cNvSpPr>
            <a:spLocks noGrp="1"/>
          </p:cNvSpPr>
          <p:nvPr>
            <p:ph idx="1"/>
          </p:nvPr>
        </p:nvSpPr>
        <p:spPr/>
        <p:txBody>
          <a:bodyPr/>
          <a:lstStyle/>
          <a:p>
            <a:pPr lvl="0"/>
            <a:r>
              <a:rPr lang="sk-SK" sz="1600" dirty="0"/>
              <a:t>Review policies for lifelong learning</a:t>
            </a:r>
          </a:p>
          <a:p>
            <a:pPr lvl="1"/>
            <a:r>
              <a:rPr lang="sk-SK" sz="1600" dirty="0" smtClean="0"/>
              <a:t>to </a:t>
            </a:r>
            <a:r>
              <a:rPr lang="sk-SK" sz="1600" dirty="0"/>
              <a:t>focus specifically on older year of birth with less than secondary education</a:t>
            </a:r>
          </a:p>
          <a:p>
            <a:r>
              <a:rPr lang="sk-SK" sz="1600" dirty="0" smtClean="0"/>
              <a:t>to </a:t>
            </a:r>
            <a:r>
              <a:rPr lang="sk-SK" sz="1600" dirty="0"/>
              <a:t>support distant learning courses to increase the level of education for the ones born after </a:t>
            </a:r>
            <a:r>
              <a:rPr lang="sk-SK" sz="1600" dirty="0" smtClean="0"/>
              <a:t>1970</a:t>
            </a:r>
          </a:p>
          <a:p>
            <a:r>
              <a:rPr lang="sk-SK" sz="1600" dirty="0"/>
              <a:t>Review the method of financing medical fields of study at all levels of education. Themarket demands them,but their study is more expensive. It would be useful to consider the special rules for their </a:t>
            </a:r>
            <a:r>
              <a:rPr lang="sk-SK" sz="1600" dirty="0" smtClean="0"/>
              <a:t>financing.</a:t>
            </a:r>
          </a:p>
          <a:p>
            <a:r>
              <a:rPr lang="sk-SK" sz="1600" dirty="0" smtClean="0"/>
              <a:t>Review </a:t>
            </a:r>
            <a:r>
              <a:rPr lang="sk-SK" sz="1600" dirty="0"/>
              <a:t>the possibility of greater control of course content and number of graduates in some of the less attractive technical but also social science disciplines. More complex analysis focused on differences in attractiveness would be needed to identify the critical fields.</a:t>
            </a:r>
          </a:p>
          <a:p>
            <a:endParaRPr lang="sk-SK" sz="1600" dirty="0"/>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37</a:t>
            </a:fld>
            <a:endParaRPr lang="sk-SK"/>
          </a:p>
        </p:txBody>
      </p:sp>
    </p:spTree>
    <p:extLst>
      <p:ext uri="{BB962C8B-B14F-4D97-AF65-F5344CB8AC3E}">
        <p14:creationId xmlns:p14="http://schemas.microsoft.com/office/powerpoint/2010/main" xmlns="" val="1168876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Students and graduate evaluation</a:t>
            </a:r>
            <a:endParaRPr lang="sk-SK" dirty="0"/>
          </a:p>
        </p:txBody>
      </p:sp>
      <p:sp>
        <p:nvSpPr>
          <p:cNvPr id="3" name="Content Placeholder 2"/>
          <p:cNvSpPr>
            <a:spLocks noGrp="1"/>
          </p:cNvSpPr>
          <p:nvPr>
            <p:ph idx="1"/>
          </p:nvPr>
        </p:nvSpPr>
        <p:spPr/>
        <p:txBody>
          <a:bodyPr/>
          <a:lstStyle/>
          <a:p>
            <a:r>
              <a:rPr lang="sk-SK" sz="1600" dirty="0"/>
              <a:t>Why have the students chosen the particular university? Would they do</a:t>
            </a:r>
          </a:p>
          <a:p>
            <a:r>
              <a:rPr lang="sk-SK" sz="1600" dirty="0"/>
              <a:t>the same choice again? What is their opinion on quality of education process,</a:t>
            </a:r>
          </a:p>
          <a:p>
            <a:r>
              <a:rPr lang="sk-SK" sz="1600" dirty="0"/>
              <a:t>teachers – do they have sufficient interconnection with real life?</a:t>
            </a:r>
          </a:p>
          <a:p>
            <a:r>
              <a:rPr lang="sk-SK" sz="1600" dirty="0"/>
              <a:t>Do the graduates think that their schooling helped them to find a proper</a:t>
            </a:r>
          </a:p>
          <a:p>
            <a:r>
              <a:rPr lang="sk-SK" sz="1600" dirty="0"/>
              <a:t>job? How do they (backward-looking) evaluate the university years: was it</a:t>
            </a:r>
          </a:p>
          <a:p>
            <a:r>
              <a:rPr lang="sk-SK" sz="1600" dirty="0"/>
              <a:t>usefully spent time? What did the teachers give them – or, are they really</a:t>
            </a:r>
          </a:p>
          <a:p>
            <a:r>
              <a:rPr lang="sk-SK" sz="1600" dirty="0"/>
              <a:t>suitable to teach students? Where the skills and knowledge obtained in</a:t>
            </a:r>
          </a:p>
          <a:p>
            <a:r>
              <a:rPr lang="sk-SK" sz="1600" dirty="0"/>
              <a:t>university useful in real life?</a:t>
            </a:r>
          </a:p>
          <a:p>
            <a:r>
              <a:rPr lang="sk-SK" sz="1600" dirty="0"/>
              <a:t>Employers: how do they choose employees? Are they interested in</a:t>
            </a:r>
          </a:p>
          <a:p>
            <a:r>
              <a:rPr lang="sk-SK" sz="1600" dirty="0"/>
              <a:t>which school they graduated from? Graduates of which schools are the most</a:t>
            </a:r>
          </a:p>
          <a:p>
            <a:r>
              <a:rPr lang="sk-SK" sz="1600" dirty="0"/>
              <a:t>wanted in the labour market?</a:t>
            </a:r>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38</a:t>
            </a:fld>
            <a:endParaRPr lang="sk-SK"/>
          </a:p>
        </p:txBody>
      </p:sp>
    </p:spTree>
    <p:extLst>
      <p:ext uri="{BB962C8B-B14F-4D97-AF65-F5344CB8AC3E}">
        <p14:creationId xmlns:p14="http://schemas.microsoft.com/office/powerpoint/2010/main" xmlns="" val="3933227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Students and graduate evaluation</a:t>
            </a:r>
          </a:p>
        </p:txBody>
      </p:sp>
      <p:sp>
        <p:nvSpPr>
          <p:cNvPr id="3" name="Content Placeholder 2"/>
          <p:cNvSpPr>
            <a:spLocks noGrp="1"/>
          </p:cNvSpPr>
          <p:nvPr>
            <p:ph idx="1"/>
          </p:nvPr>
        </p:nvSpPr>
        <p:spPr/>
        <p:txBody>
          <a:bodyPr/>
          <a:lstStyle/>
          <a:p>
            <a:r>
              <a:rPr lang="sk-SK" sz="1600" dirty="0"/>
              <a:t>Quality education was a major reason for school selection for 28.2% of respondents.</a:t>
            </a:r>
            <a:br>
              <a:rPr lang="sk-SK" sz="1600" dirty="0"/>
            </a:br>
            <a:r>
              <a:rPr lang="sk-SK" sz="1600" dirty="0"/>
              <a:t>Under the quality of education these students understand the prestige of the school especially, the fact that there are good teachers at school. Quality education is important for women - female candidate and for students and faculties  in Bratislava.</a:t>
            </a:r>
          </a:p>
          <a:p>
            <a:r>
              <a:rPr lang="sk-SK" sz="1600" dirty="0"/>
              <a:t>The rest of the  students were influenced more by the fact that the school can be completed easily (they were often excepted without entrance examinations, 23.4% of respondents), the study is relatively cheap (close to the place of residence, but rather in smaller regional towns - 23.7%) or</a:t>
            </a:r>
            <a:br>
              <a:rPr lang="sk-SK" sz="1600" dirty="0"/>
            </a:br>
            <a:r>
              <a:rPr lang="sk-SK" sz="1600" dirty="0"/>
              <a:t>good reputation of student life at the school (they went there to study because of their friends and they selected a city rather than the school itself - 24.7%).</a:t>
            </a:r>
          </a:p>
          <a:p>
            <a:r>
              <a:rPr lang="sk-SK" sz="1600" dirty="0"/>
              <a:t>Universities do not feel the demand for high quality education from their students and prospective students. They are not  under expected pressure and forced to seek the </a:t>
            </a:r>
            <a:r>
              <a:rPr lang="sk-SK" sz="1600" dirty="0" smtClean="0"/>
              <a:t>highest quality </a:t>
            </a:r>
            <a:r>
              <a:rPr lang="sk-SK" sz="1600" dirty="0"/>
              <a:t>of schooling  provided, on the contrary, it is often enough to reside in </a:t>
            </a:r>
            <a:r>
              <a:rPr lang="sk-SK" sz="1600" dirty="0" smtClean="0"/>
              <a:t>relatively attractive </a:t>
            </a:r>
            <a:r>
              <a:rPr lang="sk-SK" sz="1600" dirty="0"/>
              <a:t>city for students and not to make the way to diploma very complicated. It might be one reason of the following results.</a:t>
            </a:r>
          </a:p>
          <a:p>
            <a:endParaRPr lang="sk-SK" sz="16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39</a:t>
            </a:fld>
            <a:endParaRPr lang="sk-SK"/>
          </a:p>
        </p:txBody>
      </p:sp>
    </p:spTree>
    <p:extLst>
      <p:ext uri="{BB962C8B-B14F-4D97-AF65-F5344CB8AC3E}">
        <p14:creationId xmlns:p14="http://schemas.microsoft.com/office/powerpoint/2010/main" xmlns="" val="295564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Zástupný symbol čísla snímky 3"/>
          <p:cNvSpPr>
            <a:spLocks noGrp="1"/>
          </p:cNvSpPr>
          <p:nvPr>
            <p:ph type="sldNum" sz="quarter" idx="12"/>
          </p:nvPr>
        </p:nvSpPr>
        <p:spPr>
          <a:noFill/>
        </p:spPr>
        <p:txBody>
          <a:bodyPr/>
          <a:lstStyle/>
          <a:p>
            <a:fld id="{1633D151-FB73-4185-8994-D6808657CE5A}" type="slidenum">
              <a:rPr lang="sk-SK" smtClean="0"/>
              <a:pPr/>
              <a:t>4</a:t>
            </a:fld>
            <a:endParaRPr lang="sk-SK" smtClean="0"/>
          </a:p>
        </p:txBody>
      </p:sp>
      <p:sp>
        <p:nvSpPr>
          <p:cNvPr id="894979" name="Text Box 3"/>
          <p:cNvSpPr txBox="1">
            <a:spLocks noChangeArrowheads="1"/>
          </p:cNvSpPr>
          <p:nvPr/>
        </p:nvSpPr>
        <p:spPr bwMode="auto">
          <a:xfrm>
            <a:off x="0" y="3432175"/>
            <a:ext cx="4670425" cy="992188"/>
          </a:xfrm>
          <a:prstGeom prst="rect">
            <a:avLst/>
          </a:prstGeom>
          <a:noFill/>
          <a:ln w="9525">
            <a:noFill/>
            <a:miter lim="800000"/>
            <a:headEnd/>
            <a:tailEnd/>
          </a:ln>
          <a:effectLst/>
        </p:spPr>
        <p:txBody>
          <a:bodyPr>
            <a:spAutoFit/>
          </a:bodyPr>
          <a:lstStyle/>
          <a:p>
            <a:pPr algn="ctr" eaLnBrk="0" hangingPunct="0">
              <a:spcAft>
                <a:spcPts val="300"/>
              </a:spcAft>
              <a:defRPr/>
            </a:pPr>
            <a:r>
              <a:rPr lang="en-GB" sz="2800" b="1" dirty="0">
                <a:solidFill>
                  <a:schemeClr val="tx2">
                    <a:lumMod val="65000"/>
                    <a:lumOff val="35000"/>
                  </a:schemeClr>
                </a:solidFill>
                <a:effectLst>
                  <a:outerShdw sx="1000" sy="1000" algn="tl">
                    <a:srgbClr val="000000"/>
                  </a:outerShdw>
                </a:effectLst>
                <a:latin typeface="Arial Black" pitchFamily="34" charset="0"/>
              </a:rPr>
              <a:t>Technical</a:t>
            </a:r>
            <a:r>
              <a:rPr lang="sk-SK" sz="2800" b="1" dirty="0">
                <a:solidFill>
                  <a:schemeClr val="tx2">
                    <a:lumMod val="65000"/>
                    <a:lumOff val="35000"/>
                  </a:schemeClr>
                </a:solidFill>
                <a:effectLst>
                  <a:outerShdw sx="1000" sy="1000" algn="tl">
                    <a:srgbClr val="000000"/>
                  </a:outerShdw>
                </a:effectLst>
                <a:latin typeface="Arial Black" pitchFamily="34" charset="0"/>
              </a:rPr>
              <a:t> </a:t>
            </a:r>
            <a:r>
              <a:rPr lang="en-GB" sz="2800" b="1" dirty="0">
                <a:solidFill>
                  <a:schemeClr val="tx2">
                    <a:lumMod val="65000"/>
                    <a:lumOff val="35000"/>
                  </a:schemeClr>
                </a:solidFill>
                <a:effectLst>
                  <a:outerShdw sx="1000" sy="1000" algn="tl">
                    <a:srgbClr val="000000"/>
                  </a:outerShdw>
                </a:effectLst>
                <a:latin typeface="Arial Black" pitchFamily="34" charset="0"/>
              </a:rPr>
              <a:t>University </a:t>
            </a:r>
          </a:p>
          <a:p>
            <a:pPr algn="ctr" eaLnBrk="0" hangingPunct="0">
              <a:spcAft>
                <a:spcPts val="300"/>
              </a:spcAft>
              <a:defRPr/>
            </a:pPr>
            <a:r>
              <a:rPr lang="en-GB" sz="2800" b="1" dirty="0">
                <a:solidFill>
                  <a:schemeClr val="tx2">
                    <a:lumMod val="65000"/>
                    <a:lumOff val="35000"/>
                  </a:schemeClr>
                </a:solidFill>
                <a:effectLst>
                  <a:outerShdw sx="1000" sy="1000" algn="tl">
                    <a:srgbClr val="000000"/>
                  </a:outerShdw>
                </a:effectLst>
                <a:latin typeface="Arial Black" pitchFamily="34" charset="0"/>
              </a:rPr>
              <a:t>of M. R. </a:t>
            </a:r>
            <a:r>
              <a:rPr lang="en-GB" sz="2800" b="1" dirty="0" err="1">
                <a:solidFill>
                  <a:schemeClr val="tx2">
                    <a:lumMod val="65000"/>
                    <a:lumOff val="35000"/>
                  </a:schemeClr>
                </a:solidFill>
                <a:effectLst>
                  <a:outerShdw sx="1000" sy="1000" algn="tl">
                    <a:srgbClr val="000000"/>
                  </a:outerShdw>
                </a:effectLst>
                <a:latin typeface="Arial Black" pitchFamily="34" charset="0"/>
              </a:rPr>
              <a:t>Štefánik</a:t>
            </a:r>
            <a:r>
              <a:rPr lang="sk-SK" sz="2800" dirty="0">
                <a:solidFill>
                  <a:schemeClr val="tx2">
                    <a:lumMod val="65000"/>
                    <a:lumOff val="35000"/>
                  </a:schemeClr>
                </a:solidFill>
                <a:effectLst>
                  <a:outerShdw sx="1000" sy="1000" algn="tl">
                    <a:srgbClr val="000000"/>
                  </a:outerShdw>
                </a:effectLst>
                <a:latin typeface="Arial Black" pitchFamily="34" charset="0"/>
              </a:rPr>
              <a:t> </a:t>
            </a:r>
            <a:endParaRPr lang="sk-SK" sz="2800" b="1" dirty="0">
              <a:solidFill>
                <a:schemeClr val="tx2">
                  <a:lumMod val="65000"/>
                  <a:lumOff val="35000"/>
                </a:schemeClr>
              </a:solidFill>
              <a:effectLst>
                <a:outerShdw sx="1000" sy="1000" algn="tl">
                  <a:srgbClr val="000000"/>
                </a:outerShdw>
              </a:effectLst>
              <a:latin typeface="Arial Black" pitchFamily="34" charset="0"/>
            </a:endParaRPr>
          </a:p>
        </p:txBody>
      </p:sp>
      <p:sp>
        <p:nvSpPr>
          <p:cNvPr id="894980" name="Text Box 4"/>
          <p:cNvSpPr txBox="1">
            <a:spLocks noChangeArrowheads="1"/>
          </p:cNvSpPr>
          <p:nvPr/>
        </p:nvSpPr>
        <p:spPr bwMode="auto">
          <a:xfrm>
            <a:off x="655638" y="1462088"/>
            <a:ext cx="8207375" cy="1568450"/>
          </a:xfrm>
          <a:prstGeom prst="rect">
            <a:avLst/>
          </a:prstGeom>
          <a:noFill/>
          <a:ln w="9525">
            <a:noFill/>
            <a:miter lim="800000"/>
            <a:headEnd/>
            <a:tailEnd/>
          </a:ln>
          <a:effectLst/>
        </p:spPr>
        <p:txBody>
          <a:bodyPr>
            <a:spAutoFit/>
          </a:bodyPr>
          <a:lstStyle/>
          <a:p>
            <a:pPr algn="ctr" eaLnBrk="0" hangingPunct="0">
              <a:spcAft>
                <a:spcPts val="300"/>
              </a:spcAft>
              <a:defRPr/>
            </a:pPr>
            <a:r>
              <a:rPr lang="en-GB" sz="2400" b="1" dirty="0"/>
              <a:t>Slovak University of Technology (STU) </a:t>
            </a:r>
            <a:br>
              <a:rPr lang="en-GB" sz="2400" b="1" dirty="0"/>
            </a:br>
            <a:r>
              <a:rPr lang="en-GB" sz="2400" b="1" dirty="0"/>
              <a:t>was founded in </a:t>
            </a:r>
            <a:r>
              <a:rPr lang="en-GB" sz="2400" b="1" dirty="0" err="1"/>
              <a:t>Košice</a:t>
            </a:r>
            <a:r>
              <a:rPr lang="en-GB" sz="2400" b="1" dirty="0"/>
              <a:t> and authorised by the Act No. 170/1937 Coll. of the Czechoslovak National Council, on </a:t>
            </a:r>
            <a:r>
              <a:rPr lang="en-GB" sz="2400" b="1" dirty="0">
                <a:effectLst>
                  <a:outerShdw blurRad="38100" dist="38100" dir="2700000" algn="tl">
                    <a:srgbClr val="000000"/>
                  </a:outerShdw>
                </a:effectLst>
              </a:rPr>
              <a:t>June 25, 1937</a:t>
            </a:r>
            <a:r>
              <a:rPr lang="en-GB" sz="2400" b="1" dirty="0"/>
              <a:t> as the  </a:t>
            </a:r>
          </a:p>
        </p:txBody>
      </p:sp>
      <p:sp>
        <p:nvSpPr>
          <p:cNvPr id="894981" name="Text Box 5"/>
          <p:cNvSpPr txBox="1">
            <a:spLocks noChangeArrowheads="1"/>
          </p:cNvSpPr>
          <p:nvPr/>
        </p:nvSpPr>
        <p:spPr bwMode="auto">
          <a:xfrm>
            <a:off x="2373313" y="0"/>
            <a:ext cx="3619500" cy="1323975"/>
          </a:xfrm>
          <a:prstGeom prst="rect">
            <a:avLst/>
          </a:prstGeom>
          <a:noFill/>
          <a:ln w="9525">
            <a:noFill/>
            <a:miter lim="800000"/>
            <a:headEnd/>
            <a:tailEnd/>
          </a:ln>
          <a:effectLst/>
        </p:spPr>
        <p:txBody>
          <a:bodyPr>
            <a:spAutoFit/>
          </a:bodyPr>
          <a:lstStyle/>
          <a:p>
            <a:pPr algn="ctr">
              <a:defRPr/>
            </a:pPr>
            <a:endParaRPr lang="sk-SK" sz="4000" b="1" dirty="0">
              <a:solidFill>
                <a:srgbClr val="333333"/>
              </a:solidFill>
            </a:endParaRPr>
          </a:p>
          <a:p>
            <a:pPr algn="ctr">
              <a:defRPr/>
            </a:pPr>
            <a:r>
              <a:rPr lang="sk-SK" sz="4000" b="1" dirty="0" err="1"/>
              <a:t>History</a:t>
            </a:r>
            <a:endParaRPr lang="sk-SK" sz="4000" b="1" dirty="0">
              <a:effectLst>
                <a:outerShdw blurRad="38100" dist="38100" dir="2700000" algn="tl">
                  <a:srgbClr val="000000"/>
                </a:outerShdw>
              </a:effectLst>
            </a:endParaRPr>
          </a:p>
        </p:txBody>
      </p:sp>
      <p:pic>
        <p:nvPicPr>
          <p:cNvPr id="21509" name="Picture 6" descr="budovaKošice copy"/>
          <p:cNvPicPr>
            <a:picLocks noChangeAspect="1" noChangeArrowheads="1"/>
          </p:cNvPicPr>
          <p:nvPr/>
        </p:nvPicPr>
        <p:blipFill>
          <a:blip r:embed="rId2"/>
          <a:srcRect/>
          <a:stretch>
            <a:fillRect/>
          </a:stretch>
        </p:blipFill>
        <p:spPr bwMode="auto">
          <a:xfrm>
            <a:off x="4616450" y="3413125"/>
            <a:ext cx="3908425" cy="273367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600" dirty="0"/>
              <a:t>To what extent are you satisfied with the level of study at your school? (Students</a:t>
            </a:r>
            <a:br>
              <a:rPr lang="sk-SK" sz="1600" dirty="0"/>
            </a:br>
            <a:r>
              <a:rPr lang="sk-SK" sz="1600" dirty="0"/>
              <a:t>2006)</a:t>
            </a:r>
            <a:br>
              <a:rPr lang="sk-SK" sz="1600" dirty="0"/>
            </a:br>
            <a:endParaRPr lang="sk-SK" sz="16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40</a:t>
            </a:fld>
            <a:endParaRPr lang="sk-SK"/>
          </a:p>
        </p:txBody>
      </p:sp>
      <p:pic>
        <p:nvPicPr>
          <p:cNvPr id="5" name="Content Placeholder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3943" y="1600200"/>
            <a:ext cx="7496114" cy="3719945"/>
          </a:xfrm>
          <a:prstGeom prst="rect">
            <a:avLst/>
          </a:prstGeom>
          <a:noFill/>
          <a:ln>
            <a:noFill/>
          </a:ln>
        </p:spPr>
      </p:pic>
    </p:spTree>
    <p:extLst>
      <p:ext uri="{BB962C8B-B14F-4D97-AF65-F5344CB8AC3E}">
        <p14:creationId xmlns:p14="http://schemas.microsoft.com/office/powerpoint/2010/main" xmlns="" val="3867554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400" dirty="0"/>
              <a:t>Having the possibility to decide whether to start studying at your current faculty or to choose another one will you choose your current school?</a:t>
            </a:r>
            <a:br>
              <a:rPr lang="sk-SK" sz="1400" dirty="0"/>
            </a:br>
            <a:r>
              <a:rPr lang="sk-SK" sz="1400" dirty="0"/>
              <a:t>(Graduates 2009) Interesting fact also is that only 17% of teachers would advise their relatives and friends to study at  school they teach at.</a:t>
            </a:r>
            <a:br>
              <a:rPr lang="sk-SK" sz="1400" dirty="0"/>
            </a:br>
            <a:endParaRPr lang="sk-SK" sz="14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41</a:t>
            </a:fld>
            <a:endParaRPr lang="sk-SK"/>
          </a:p>
        </p:txBody>
      </p:sp>
      <p:pic>
        <p:nvPicPr>
          <p:cNvPr id="5" name="Content Placeholder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3943" y="1600200"/>
            <a:ext cx="7496114" cy="3304309"/>
          </a:xfrm>
          <a:prstGeom prst="rect">
            <a:avLst/>
          </a:prstGeom>
          <a:noFill/>
          <a:ln>
            <a:noFill/>
          </a:ln>
        </p:spPr>
      </p:pic>
    </p:spTree>
    <p:extLst>
      <p:ext uri="{BB962C8B-B14F-4D97-AF65-F5344CB8AC3E}">
        <p14:creationId xmlns:p14="http://schemas.microsoft.com/office/powerpoint/2010/main" xmlns="" val="1150136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000" dirty="0" smtClean="0"/>
              <a:t>You see having formally the rules is not enough</a:t>
            </a:r>
            <a:endParaRPr lang="sk-SK" sz="2000" dirty="0"/>
          </a:p>
        </p:txBody>
      </p:sp>
      <p:sp>
        <p:nvSpPr>
          <p:cNvPr id="3" name="Content Placeholder 2"/>
          <p:cNvSpPr>
            <a:spLocks noGrp="1"/>
          </p:cNvSpPr>
          <p:nvPr>
            <p:ph idx="1"/>
          </p:nvPr>
        </p:nvSpPr>
        <p:spPr/>
        <p:txBody>
          <a:bodyPr/>
          <a:lstStyle/>
          <a:p>
            <a:r>
              <a:rPr lang="sk-SK" sz="2000" dirty="0"/>
              <a:t>THE DEVELOPMENT OF EDUCATION </a:t>
            </a:r>
          </a:p>
          <a:p>
            <a:r>
              <a:rPr lang="sk-SK" sz="2000" dirty="0"/>
              <a:t>National Report of the Slovak Republic </a:t>
            </a:r>
          </a:p>
          <a:p>
            <a:r>
              <a:rPr lang="sk-SK" sz="2000" dirty="0"/>
              <a:t>by </a:t>
            </a:r>
          </a:p>
          <a:p>
            <a:r>
              <a:rPr lang="sk-SK" sz="2000" dirty="0"/>
              <a:t>                                                 Ministry of Education of the SR</a:t>
            </a:r>
          </a:p>
          <a:p>
            <a:r>
              <a:rPr lang="sk-SK" sz="2000" dirty="0"/>
              <a:t>                                                        </a:t>
            </a:r>
          </a:p>
          <a:p>
            <a:r>
              <a:rPr lang="sk-SK" sz="2000" dirty="0"/>
              <a:t> 						</a:t>
            </a:r>
            <a:r>
              <a:rPr lang="sk-SK" sz="2000" b="1" dirty="0"/>
              <a:t>July 2004</a:t>
            </a:r>
            <a:endParaRPr lang="sk-SK" sz="2000" dirty="0"/>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42</a:t>
            </a:fld>
            <a:endParaRPr lang="sk-SK"/>
          </a:p>
        </p:txBody>
      </p:sp>
    </p:spTree>
    <p:extLst>
      <p:ext uri="{BB962C8B-B14F-4D97-AF65-F5344CB8AC3E}">
        <p14:creationId xmlns:p14="http://schemas.microsoft.com/office/powerpoint/2010/main" xmlns="" val="137873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600" b="1" dirty="0"/>
              <a:t>1. THE EDUCATION SYSTEM AT THE BEGINNING OF THE TWENTY-FIRST CENTURY: AN OVERVIEW </a:t>
            </a:r>
            <a:r>
              <a:rPr lang="sk-SK" dirty="0"/>
              <a:t/>
            </a:r>
            <a:br>
              <a:rPr lang="sk-SK" dirty="0"/>
            </a:br>
            <a:endParaRPr lang="sk-SK" dirty="0"/>
          </a:p>
        </p:txBody>
      </p:sp>
      <p:sp>
        <p:nvSpPr>
          <p:cNvPr id="3" name="Content Placeholder 2"/>
          <p:cNvSpPr>
            <a:spLocks noGrp="1"/>
          </p:cNvSpPr>
          <p:nvPr>
            <p:ph idx="1"/>
          </p:nvPr>
        </p:nvSpPr>
        <p:spPr/>
        <p:txBody>
          <a:bodyPr/>
          <a:lstStyle/>
          <a:p>
            <a:r>
              <a:rPr lang="sk-SK" sz="2000" dirty="0"/>
              <a:t>1.1. THE MAJOR REFORMS AND INNOVATIONS INTRODUCED IN THE EDUCATION SYSTEM AT THE BEGINNING OF THE TWENTY-FIRST CENTURY </a:t>
            </a:r>
          </a:p>
          <a:p>
            <a:r>
              <a:rPr lang="sk-SK" sz="2000" dirty="0"/>
              <a:t>1.1.1. The legal framework of education</a:t>
            </a:r>
          </a:p>
          <a:p>
            <a:r>
              <a:rPr lang="sk-SK" sz="2000" dirty="0"/>
              <a:t>1.1.2. The organization, structure and management of the education system</a:t>
            </a:r>
          </a:p>
          <a:p>
            <a:r>
              <a:rPr lang="sk-SK" sz="2000" dirty="0"/>
              <a:t>1.1.3. Curricular policies, educational content and teaching and learning strategies</a:t>
            </a:r>
          </a:p>
          <a:p>
            <a:r>
              <a:rPr lang="sk-SK" sz="2000" dirty="0"/>
              <a:t> </a:t>
            </a:r>
          </a:p>
          <a:p>
            <a:r>
              <a:rPr lang="sk-SK" sz="2000" dirty="0"/>
              <a:t>1.1.4. Objectives and principal characteristics of current and forthcoming reforms</a:t>
            </a:r>
          </a:p>
          <a:p>
            <a:endParaRPr lang="sk-SK" sz="2000"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43</a:t>
            </a:fld>
            <a:endParaRPr lang="sk-SK"/>
          </a:p>
        </p:txBody>
      </p:sp>
    </p:spTree>
    <p:extLst>
      <p:ext uri="{BB962C8B-B14F-4D97-AF65-F5344CB8AC3E}">
        <p14:creationId xmlns:p14="http://schemas.microsoft.com/office/powerpoint/2010/main" xmlns="" val="3131714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000" dirty="0"/>
              <a:t>1.2. MAJOR QUANTITATIVE AND QUALITATIVE ACHIEVEMENTS</a:t>
            </a:r>
            <a:r>
              <a:rPr lang="sk-SK" dirty="0"/>
              <a:t/>
            </a:r>
            <a:br>
              <a:rPr lang="sk-SK" dirty="0"/>
            </a:br>
            <a:endParaRPr lang="sk-SK" dirty="0"/>
          </a:p>
        </p:txBody>
      </p:sp>
      <p:sp>
        <p:nvSpPr>
          <p:cNvPr id="3" name="Content Placeholder 2"/>
          <p:cNvSpPr>
            <a:spLocks noGrp="1"/>
          </p:cNvSpPr>
          <p:nvPr>
            <p:ph idx="1"/>
          </p:nvPr>
        </p:nvSpPr>
        <p:spPr/>
        <p:txBody>
          <a:bodyPr/>
          <a:lstStyle/>
          <a:p>
            <a:r>
              <a:rPr lang="sk-SK" sz="2000" dirty="0"/>
              <a:t>1.2.1. Access to education</a:t>
            </a:r>
          </a:p>
          <a:p>
            <a:r>
              <a:rPr lang="sk-SK" sz="2000" dirty="0"/>
              <a:t>1.2.2. Equity in education</a:t>
            </a:r>
          </a:p>
          <a:p>
            <a:r>
              <a:rPr lang="sk-SK" sz="2000" dirty="0"/>
              <a:t>1.2.3. Quality of education</a:t>
            </a:r>
          </a:p>
          <a:p>
            <a:r>
              <a:rPr lang="sk-SK" sz="2000" dirty="0"/>
              <a:t>1.2.4. Content of education: major trends and challenges for curriculum development processes</a:t>
            </a:r>
          </a:p>
          <a:p>
            <a:r>
              <a:rPr lang="sk-SK" sz="2000" dirty="0"/>
              <a:t>1.2.5. Policy dialogue, partnerships and participation by civil society in the process of educational change</a:t>
            </a:r>
          </a:p>
          <a:p>
            <a:r>
              <a:rPr lang="sk-SK" sz="2000" dirty="0"/>
              <a:t>1.3. THE MAIN PROBLEMS AND CHALLENGES FACING THE EDUCATION SYSTEM AT THE BEGINNING OF THE TWENTY-FIRST CENTURY</a:t>
            </a:r>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44</a:t>
            </a:fld>
            <a:endParaRPr lang="sk-SK"/>
          </a:p>
        </p:txBody>
      </p:sp>
    </p:spTree>
    <p:extLst>
      <p:ext uri="{BB962C8B-B14F-4D97-AF65-F5344CB8AC3E}">
        <p14:creationId xmlns:p14="http://schemas.microsoft.com/office/powerpoint/2010/main" xmlns="" val="27202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600" b="1" dirty="0"/>
              <a:t>2. QUALITY EDUCATION FOR ALL YOUNG PEOPLE: CHALLENGES, TRENDS AND PRIORITIES </a:t>
            </a:r>
            <a:r>
              <a:rPr lang="sk-SK" sz="1600" dirty="0"/>
              <a:t/>
            </a:r>
            <a:br>
              <a:rPr lang="sk-SK" sz="1600" dirty="0"/>
            </a:br>
            <a:endParaRPr lang="sk-SK" sz="1600" dirty="0"/>
          </a:p>
        </p:txBody>
      </p:sp>
      <p:sp>
        <p:nvSpPr>
          <p:cNvPr id="3" name="Content Placeholder 2"/>
          <p:cNvSpPr>
            <a:spLocks noGrp="1"/>
          </p:cNvSpPr>
          <p:nvPr>
            <p:ph idx="1"/>
          </p:nvPr>
        </p:nvSpPr>
        <p:spPr/>
        <p:txBody>
          <a:bodyPr/>
          <a:lstStyle/>
          <a:p>
            <a:r>
              <a:rPr lang="sk-SK" sz="2800" dirty="0"/>
              <a:t>2.1. EDUCATION AND GENDER EQUALITY </a:t>
            </a:r>
          </a:p>
          <a:p>
            <a:r>
              <a:rPr lang="sk-SK" sz="2800" dirty="0"/>
              <a:t>2.2. EDUCATION AND SOCIAL INCLUSION</a:t>
            </a:r>
          </a:p>
          <a:p>
            <a:r>
              <a:rPr lang="sk-SK" sz="2800" dirty="0"/>
              <a:t>2.3. EDUCATION AND COMPETENCES FOR LIFE</a:t>
            </a:r>
          </a:p>
          <a:p>
            <a:r>
              <a:rPr lang="sk-SK" sz="2800" dirty="0"/>
              <a:t>2.4. QUALITY EDUCATION AND THE KEY ROLE OF TEACHERS </a:t>
            </a:r>
          </a:p>
          <a:p>
            <a:r>
              <a:rPr lang="sk-SK" sz="2800" dirty="0"/>
              <a:t>2.5. EDUCATION FOR SUSTAINABLE DEVELOPMENT </a:t>
            </a:r>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45</a:t>
            </a:fld>
            <a:endParaRPr lang="sk-SK"/>
          </a:p>
        </p:txBody>
      </p:sp>
    </p:spTree>
    <p:extLst>
      <p:ext uri="{BB962C8B-B14F-4D97-AF65-F5344CB8AC3E}">
        <p14:creationId xmlns:p14="http://schemas.microsoft.com/office/powerpoint/2010/main" xmlns="" val="352957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800" dirty="0"/>
              <a:t>Results by ARRA ( Academic Ranking and Rating Agency) for 2011</a:t>
            </a:r>
            <a:br>
              <a:rPr lang="sk-SK" sz="1800" dirty="0"/>
            </a:br>
            <a:r>
              <a:rPr lang="sk-SK" sz="1800" dirty="0"/>
              <a:t>Criteria</a:t>
            </a:r>
            <a:r>
              <a:rPr lang="sk-SK" dirty="0"/>
              <a:t/>
            </a:r>
            <a:br>
              <a:rPr lang="sk-SK" dirty="0"/>
            </a:br>
            <a:r>
              <a:rPr lang="sk-SK" dirty="0"/>
              <a:t>EDUCATION</a:t>
            </a:r>
          </a:p>
        </p:txBody>
      </p:sp>
      <p:sp>
        <p:nvSpPr>
          <p:cNvPr id="3" name="Content Placeholder 2"/>
          <p:cNvSpPr>
            <a:spLocks noGrp="1"/>
          </p:cNvSpPr>
          <p:nvPr>
            <p:ph idx="1"/>
          </p:nvPr>
        </p:nvSpPr>
        <p:spPr/>
        <p:txBody>
          <a:bodyPr/>
          <a:lstStyle/>
          <a:p>
            <a:r>
              <a:rPr lang="sk-SK" sz="1400" dirty="0"/>
              <a:t/>
            </a:r>
            <a:br>
              <a:rPr lang="sk-SK" sz="1400" dirty="0"/>
            </a:br>
            <a:r>
              <a:rPr lang="sk-SK" sz="1400" dirty="0"/>
              <a:t>SV1 - The number of teachers per hundred full-time students and part-time students in 2010</a:t>
            </a:r>
          </a:p>
          <a:p>
            <a:r>
              <a:rPr lang="sk-SK" sz="1400" dirty="0"/>
              <a:t>SV2 - The number of professors and associated professors on one hundred full-time students and part-time students in 2010</a:t>
            </a:r>
          </a:p>
          <a:p>
            <a:r>
              <a:rPr lang="sk-SK" sz="1400" dirty="0"/>
              <a:t>SV3 - The proportion of professors, associate professors and teachers with PhD on the number of all teachers in 2010</a:t>
            </a:r>
          </a:p>
          <a:p>
            <a:r>
              <a:rPr lang="sk-SK" sz="1400" dirty="0"/>
              <a:t>SV4 - The proportion of professors and associate professors from all teachers in 2010</a:t>
            </a:r>
          </a:p>
          <a:p>
            <a:r>
              <a:rPr lang="sk-SK" sz="1400" dirty="0"/>
              <a:t>SV612 - The ratio of number of registered candidates to the planned number of students in 2010</a:t>
            </a:r>
          </a:p>
          <a:p>
            <a:r>
              <a:rPr lang="sk-SK" sz="1400" dirty="0"/>
              <a:t>SV7 - The ratio of enrollment to the number received in 2010</a:t>
            </a:r>
          </a:p>
          <a:p>
            <a:r>
              <a:rPr lang="sk-SK" sz="1400" dirty="0"/>
              <a:t>SV8 - The share of foreign students in the total number of full-time students in 2010</a:t>
            </a:r>
          </a:p>
          <a:p>
            <a:r>
              <a:rPr lang="sk-SK" sz="1400" dirty="0"/>
              <a:t>SV9 - The share of students participating in  ERASMUS and SAIA mobility in the total number of full-time students in academic. year 2009/2010</a:t>
            </a:r>
          </a:p>
          <a:p>
            <a:r>
              <a:rPr lang="sk-SK" sz="1400" dirty="0"/>
              <a:t>SV10 - The proportion of graduates employed in the total number of graduates who have obtained degree in 2010</a:t>
            </a:r>
          </a:p>
          <a:p>
            <a:r>
              <a:rPr lang="sk-SK" sz="1400" dirty="0"/>
              <a:t> </a:t>
            </a:r>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46</a:t>
            </a:fld>
            <a:endParaRPr lang="sk-SK"/>
          </a:p>
        </p:txBody>
      </p:sp>
    </p:spTree>
    <p:extLst>
      <p:ext uri="{BB962C8B-B14F-4D97-AF65-F5344CB8AC3E}">
        <p14:creationId xmlns:p14="http://schemas.microsoft.com/office/powerpoint/2010/main" xmlns="" val="808853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260783"/>
            <a:ext cx="8229600" cy="1143000"/>
          </a:xfrm>
        </p:spPr>
        <p:txBody>
          <a:bodyPr/>
          <a:lstStyle/>
          <a:p>
            <a:r>
              <a:rPr lang="sk-SK" sz="1600" dirty="0"/>
              <a:t>Results by ARRA ( Academic Ranking and Rating Agency) for 2011</a:t>
            </a:r>
            <a:br>
              <a:rPr lang="sk-SK" sz="1600" dirty="0"/>
            </a:br>
            <a:r>
              <a:rPr lang="sk-SK" sz="1600" dirty="0"/>
              <a:t>Criteria</a:t>
            </a:r>
            <a:r>
              <a:rPr lang="sk-SK" dirty="0"/>
              <a:t/>
            </a:r>
            <a:br>
              <a:rPr lang="sk-SK" dirty="0"/>
            </a:br>
            <a:r>
              <a:rPr lang="sk-SK" dirty="0"/>
              <a:t>RESEARCH</a:t>
            </a:r>
          </a:p>
        </p:txBody>
      </p:sp>
      <p:sp>
        <p:nvSpPr>
          <p:cNvPr id="3" name="Content Placeholder 2"/>
          <p:cNvSpPr>
            <a:spLocks noGrp="1"/>
          </p:cNvSpPr>
          <p:nvPr>
            <p:ph idx="1"/>
          </p:nvPr>
        </p:nvSpPr>
        <p:spPr/>
        <p:txBody>
          <a:bodyPr/>
          <a:lstStyle/>
          <a:p>
            <a:r>
              <a:rPr lang="sk-SK" sz="1400" dirty="0"/>
              <a:t>VV1 - Number of publications in the WoK database for the years 2001-2010 on the creative worker (plus publications from the database CREPČ ( Central Register of Publication Activities) for selected groups of faculty)</a:t>
            </a:r>
          </a:p>
          <a:p>
            <a:r>
              <a:rPr lang="sk-SK" sz="1400" dirty="0"/>
              <a:t> </a:t>
            </a:r>
          </a:p>
          <a:p>
            <a:r>
              <a:rPr lang="sk-SK" sz="1400" dirty="0"/>
              <a:t>VV2 - The number of citations in the WoK database for the years 2001-2010 on  the creative worker (plus citations for publications in the database CREPČ for selected groups of faculty)</a:t>
            </a:r>
          </a:p>
          <a:p>
            <a:r>
              <a:rPr lang="sk-SK" sz="1400" dirty="0"/>
              <a:t> </a:t>
            </a:r>
          </a:p>
          <a:p>
            <a:r>
              <a:rPr lang="sk-SK" sz="1400" dirty="0"/>
              <a:t>VV2a - The average number of citations per publication in database WoK for the years 2001-2010 (plus database CREPČ for selected groups of faculty)</a:t>
            </a:r>
          </a:p>
          <a:p>
            <a:r>
              <a:rPr lang="sk-SK" sz="1400" dirty="0"/>
              <a:t> </a:t>
            </a:r>
          </a:p>
          <a:p>
            <a:r>
              <a:rPr lang="sk-SK" sz="1400" dirty="0"/>
              <a:t>VV4a25 - The ratio of the average number of PhD graduates in the years 2008-2010 to the average of all first year students of doctoral studies in the years 2005-2007</a:t>
            </a:r>
          </a:p>
          <a:p>
            <a:r>
              <a:rPr lang="sk-SK" sz="1400" dirty="0"/>
              <a:t> </a:t>
            </a:r>
          </a:p>
          <a:p>
            <a:r>
              <a:rPr lang="sk-SK" sz="1400" dirty="0"/>
              <a:t>VV4b - The share of total scientific output of the faculty for the years 2008-2010 (WoK, respectively CREPČ) per student of doctoral studies</a:t>
            </a:r>
          </a:p>
          <a:p>
            <a:r>
              <a:rPr lang="sk-SK" sz="1400" dirty="0"/>
              <a:t> </a:t>
            </a:r>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47</a:t>
            </a:fld>
            <a:endParaRPr lang="sk-SK"/>
          </a:p>
        </p:txBody>
      </p:sp>
    </p:spTree>
    <p:extLst>
      <p:ext uri="{BB962C8B-B14F-4D97-AF65-F5344CB8AC3E}">
        <p14:creationId xmlns:p14="http://schemas.microsoft.com/office/powerpoint/2010/main" xmlns="" val="347148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1600" dirty="0"/>
              <a:t>Results by ARRA ( Academic Ranking and Rating Agency) for 2011</a:t>
            </a:r>
            <a:br>
              <a:rPr lang="sk-SK" sz="1600" dirty="0"/>
            </a:br>
            <a:r>
              <a:rPr lang="sk-SK" sz="1600" dirty="0"/>
              <a:t>Criteria</a:t>
            </a:r>
            <a:br>
              <a:rPr lang="sk-SK" sz="1600" dirty="0"/>
            </a:br>
            <a:r>
              <a:rPr lang="sk-SK" sz="1600" dirty="0"/>
              <a:t>RESEARCH</a:t>
            </a:r>
          </a:p>
        </p:txBody>
      </p:sp>
      <p:sp>
        <p:nvSpPr>
          <p:cNvPr id="3" name="Content Placeholder 2"/>
          <p:cNvSpPr>
            <a:spLocks noGrp="1"/>
          </p:cNvSpPr>
          <p:nvPr>
            <p:ph idx="1"/>
          </p:nvPr>
        </p:nvSpPr>
        <p:spPr/>
        <p:txBody>
          <a:bodyPr/>
          <a:lstStyle/>
          <a:p>
            <a:r>
              <a:rPr lang="sk-SK" sz="1400" dirty="0"/>
              <a:t>VV4c - Percentage of total citations of scientific output of the faculty for the 2008-2010</a:t>
            </a:r>
            <a:br>
              <a:rPr lang="sk-SK" sz="1400" dirty="0"/>
            </a:br>
            <a:r>
              <a:rPr lang="sk-SK" sz="1400" dirty="0"/>
              <a:t>(WOK, respectively CREPČ) per doctoral studies student.</a:t>
            </a:r>
          </a:p>
          <a:p>
            <a:r>
              <a:rPr lang="sk-SK" sz="1400" dirty="0"/>
              <a:t> </a:t>
            </a:r>
            <a:r>
              <a:rPr lang="sk-SK" sz="1400" dirty="0" smtClean="0"/>
              <a:t>VV5 </a:t>
            </a:r>
            <a:r>
              <a:rPr lang="sk-SK" sz="1400" dirty="0"/>
              <a:t>- The ratio of the average number of daily PhD graduates in the 2008-2010 to</a:t>
            </a:r>
            <a:br>
              <a:rPr lang="sk-SK" sz="1400" dirty="0"/>
            </a:br>
            <a:r>
              <a:rPr lang="sk-SK" sz="1400" dirty="0"/>
              <a:t>the number of professors and  associate professors</a:t>
            </a:r>
          </a:p>
          <a:p>
            <a:r>
              <a:rPr lang="sk-SK" sz="1400" dirty="0"/>
              <a:t> </a:t>
            </a:r>
          </a:p>
          <a:p>
            <a:r>
              <a:rPr lang="sk-SK" sz="1400" dirty="0"/>
              <a:t>VV6 - Ratio of the number of full-time doctoral students to full-time students of bachelor</a:t>
            </a:r>
            <a:br>
              <a:rPr lang="sk-SK" sz="1400" dirty="0"/>
            </a:br>
            <a:r>
              <a:rPr lang="sk-SK" sz="1400" dirty="0"/>
              <a:t>and master studies in 2010</a:t>
            </a:r>
          </a:p>
          <a:p>
            <a:r>
              <a:rPr lang="sk-SK" sz="1400" dirty="0"/>
              <a:t> </a:t>
            </a:r>
          </a:p>
          <a:p>
            <a:r>
              <a:rPr lang="sk-SK" sz="1400" dirty="0"/>
              <a:t>VV7 - The amount of grant funding from agencies KEGA VEGA per creative worker in 2010</a:t>
            </a:r>
          </a:p>
          <a:p>
            <a:r>
              <a:rPr lang="sk-SK" sz="1400" dirty="0"/>
              <a:t> </a:t>
            </a:r>
          </a:p>
          <a:p>
            <a:r>
              <a:rPr lang="sk-SK" sz="1400" dirty="0"/>
              <a:t>VV8 - The amount of grant funding from the VEGA agency per creative worker in 2010</a:t>
            </a:r>
          </a:p>
          <a:p>
            <a:r>
              <a:rPr lang="sk-SK" sz="1400" dirty="0"/>
              <a:t> </a:t>
            </a:r>
          </a:p>
          <a:p>
            <a:r>
              <a:rPr lang="sk-SK" sz="1400" dirty="0"/>
              <a:t>VV9 - The amount of funds from foreign grants per creative worker in 2010</a:t>
            </a:r>
          </a:p>
          <a:p>
            <a:r>
              <a:rPr lang="sk-SK" sz="1400" dirty="0"/>
              <a:t> </a:t>
            </a:r>
          </a:p>
          <a:p>
            <a:r>
              <a:rPr lang="sk-SK" sz="1400" dirty="0"/>
              <a:t>VV10 - Amount of grant funds from all the agencies per creative worker in 2010</a:t>
            </a:r>
          </a:p>
          <a:p>
            <a:endParaRPr lang="sk-SK" dirty="0"/>
          </a:p>
        </p:txBody>
      </p:sp>
      <p:sp>
        <p:nvSpPr>
          <p:cNvPr id="4" name="Slide Number Placeholder 3"/>
          <p:cNvSpPr>
            <a:spLocks noGrp="1"/>
          </p:cNvSpPr>
          <p:nvPr>
            <p:ph type="sldNum" sz="quarter" idx="12"/>
          </p:nvPr>
        </p:nvSpPr>
        <p:spPr/>
        <p:txBody>
          <a:bodyPr/>
          <a:lstStyle/>
          <a:p>
            <a:pPr>
              <a:defRPr/>
            </a:pPr>
            <a:fld id="{CF98A301-B05E-408A-887E-62B7FD1F316D}" type="slidenum">
              <a:rPr lang="sk-SK" smtClean="0"/>
              <a:pPr>
                <a:defRPr/>
              </a:pPr>
              <a:t>48</a:t>
            </a:fld>
            <a:endParaRPr lang="sk-SK"/>
          </a:p>
        </p:txBody>
      </p:sp>
    </p:spTree>
    <p:extLst>
      <p:ext uri="{BB962C8B-B14F-4D97-AF65-F5344CB8AC3E}">
        <p14:creationId xmlns:p14="http://schemas.microsoft.com/office/powerpoint/2010/main" xmlns="" val="2966695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Zástupný symbol pro číslo snímku 5"/>
          <p:cNvSpPr>
            <a:spLocks noGrp="1"/>
          </p:cNvSpPr>
          <p:nvPr>
            <p:ph type="sldNum" sz="quarter" idx="12"/>
          </p:nvPr>
        </p:nvSpPr>
        <p:spPr>
          <a:noFill/>
        </p:spPr>
        <p:txBody>
          <a:bodyPr/>
          <a:lstStyle/>
          <a:p>
            <a:fld id="{DD8CC0C6-BE89-479C-A785-C87067C834E1}" type="slidenum">
              <a:rPr lang="sk-SK" smtClean="0"/>
              <a:pPr/>
              <a:t>49</a:t>
            </a:fld>
            <a:endParaRPr lang="sk-SK" smtClean="0"/>
          </a:p>
        </p:txBody>
      </p:sp>
      <p:sp>
        <p:nvSpPr>
          <p:cNvPr id="49154" name="TextovéPole 2"/>
          <p:cNvSpPr txBox="1">
            <a:spLocks noChangeArrowheads="1"/>
          </p:cNvSpPr>
          <p:nvPr/>
        </p:nvSpPr>
        <p:spPr bwMode="auto">
          <a:xfrm>
            <a:off x="796523" y="1922463"/>
            <a:ext cx="6944530" cy="3847207"/>
          </a:xfrm>
          <a:prstGeom prst="rect">
            <a:avLst/>
          </a:prstGeom>
          <a:noFill/>
          <a:ln w="9525">
            <a:noFill/>
            <a:miter lim="800000"/>
            <a:headEnd/>
            <a:tailEnd/>
          </a:ln>
        </p:spPr>
        <p:txBody>
          <a:bodyPr wrap="none">
            <a:spAutoFit/>
          </a:bodyPr>
          <a:lstStyle/>
          <a:p>
            <a:pPr algn="ctr"/>
            <a:r>
              <a:rPr lang="en-US" sz="3600" b="1" dirty="0"/>
              <a:t>Thank You</a:t>
            </a:r>
            <a:r>
              <a:rPr lang="sk-SK" sz="3600" b="1" dirty="0"/>
              <a:t> !</a:t>
            </a:r>
          </a:p>
          <a:p>
            <a:pPr algn="ctr"/>
            <a:endParaRPr lang="sk-SK" sz="2800" b="1" dirty="0"/>
          </a:p>
          <a:p>
            <a:pPr algn="ctr"/>
            <a:r>
              <a:rPr lang="sk-SK" sz="3600" b="1" dirty="0"/>
              <a:t>valeria.lesnakova@stuba.sk</a:t>
            </a:r>
          </a:p>
          <a:p>
            <a:pPr algn="ctr"/>
            <a:r>
              <a:rPr lang="sk-SK" sz="3600" b="1" dirty="0"/>
              <a:t>++421 2 592 74 587</a:t>
            </a:r>
          </a:p>
          <a:p>
            <a:pPr algn="ctr"/>
            <a:r>
              <a:rPr lang="sk-SK" sz="3600" b="1" dirty="0"/>
              <a:t>project manager</a:t>
            </a:r>
          </a:p>
          <a:p>
            <a:pPr algn="ctr"/>
            <a:r>
              <a:rPr lang="sk-SK" sz="3600" b="1" dirty="0" smtClean="0"/>
              <a:t>gabriela.pavlendova</a:t>
            </a:r>
            <a:r>
              <a:rPr lang="sk-SK" sz="3600" b="1" dirty="0"/>
              <a:t>@stuba.sk</a:t>
            </a:r>
          </a:p>
          <a:p>
            <a:pPr algn="ctr"/>
            <a:endParaRPr lang="sk-SK"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39775" y="274638"/>
            <a:ext cx="7577138" cy="1143000"/>
          </a:xfrm>
        </p:spPr>
        <p:txBody>
          <a:bodyPr/>
          <a:lstStyle/>
          <a:p>
            <a:pPr>
              <a:defRPr/>
            </a:pPr>
            <a:r>
              <a:rPr lang="en-GB" sz="4000" b="1" dirty="0" smtClean="0">
                <a:solidFill>
                  <a:schemeClr val="tx1">
                    <a:lumMod val="95000"/>
                    <a:lumOff val="5000"/>
                  </a:schemeClr>
                </a:solidFill>
              </a:rPr>
              <a:t>STU </a:t>
            </a:r>
            <a:r>
              <a:rPr lang="sk-SK" sz="4000" b="1" dirty="0" smtClean="0">
                <a:solidFill>
                  <a:schemeClr val="tx1">
                    <a:lumMod val="95000"/>
                    <a:lumOff val="5000"/>
                  </a:schemeClr>
                </a:solidFill>
              </a:rPr>
              <a:t>in </a:t>
            </a:r>
            <a:r>
              <a:rPr lang="en-GB" sz="4000" b="1" dirty="0" smtClean="0">
                <a:solidFill>
                  <a:schemeClr val="tx1">
                    <a:lumMod val="95000"/>
                    <a:lumOff val="5000"/>
                  </a:schemeClr>
                </a:solidFill>
              </a:rPr>
              <a:t>numbers</a:t>
            </a:r>
          </a:p>
        </p:txBody>
      </p:sp>
      <p:sp>
        <p:nvSpPr>
          <p:cNvPr id="9219" name="Rectangle 3"/>
          <p:cNvSpPr>
            <a:spLocks noGrp="1" noChangeArrowheads="1"/>
          </p:cNvSpPr>
          <p:nvPr>
            <p:ph type="body" idx="1"/>
          </p:nvPr>
        </p:nvSpPr>
        <p:spPr>
          <a:xfrm>
            <a:off x="523875" y="1412875"/>
            <a:ext cx="7577138" cy="4713288"/>
          </a:xfrm>
        </p:spPr>
        <p:txBody>
          <a:bodyPr/>
          <a:lstStyle/>
          <a:p>
            <a:pPr marL="0" indent="0">
              <a:buFontTx/>
              <a:buNone/>
              <a:tabLst>
                <a:tab pos="1616075" algn="r"/>
                <a:tab pos="1706563" algn="l"/>
              </a:tabLst>
              <a:defRPr/>
            </a:pPr>
            <a:r>
              <a:rPr lang="en-GB" dirty="0" smtClean="0"/>
              <a:t> </a:t>
            </a:r>
            <a:r>
              <a:rPr lang="en-GB" dirty="0" smtClean="0">
                <a:solidFill>
                  <a:schemeClr val="tx1">
                    <a:lumMod val="95000"/>
                    <a:lumOff val="5000"/>
                  </a:schemeClr>
                </a:solidFill>
              </a:rPr>
              <a:t>	11</a:t>
            </a:r>
            <a:r>
              <a:rPr lang="sk-SK" dirty="0" smtClean="0">
                <a:solidFill>
                  <a:schemeClr val="tx1">
                    <a:lumMod val="95000"/>
                    <a:lumOff val="5000"/>
                  </a:schemeClr>
                </a:solidFill>
              </a:rPr>
              <a:t>2</a:t>
            </a:r>
            <a:r>
              <a:rPr lang="en-GB" dirty="0" smtClean="0">
                <a:solidFill>
                  <a:schemeClr val="tx1">
                    <a:lumMod val="95000"/>
                    <a:lumOff val="5000"/>
                  </a:schemeClr>
                </a:solidFill>
              </a:rPr>
              <a:t>.000 	graduates</a:t>
            </a:r>
          </a:p>
          <a:p>
            <a:pPr marL="0" indent="0">
              <a:buFontTx/>
              <a:buNone/>
              <a:tabLst>
                <a:tab pos="1616075" algn="r"/>
                <a:tab pos="1706563" algn="l"/>
              </a:tabLst>
              <a:defRPr/>
            </a:pPr>
            <a:r>
              <a:rPr lang="en-GB" dirty="0" smtClean="0">
                <a:solidFill>
                  <a:schemeClr val="tx1">
                    <a:lumMod val="95000"/>
                    <a:lumOff val="5000"/>
                  </a:schemeClr>
                </a:solidFill>
              </a:rPr>
              <a:t> 	19.</a:t>
            </a:r>
            <a:r>
              <a:rPr lang="sk-SK" dirty="0" smtClean="0">
                <a:solidFill>
                  <a:schemeClr val="tx1">
                    <a:lumMod val="95000"/>
                    <a:lumOff val="5000"/>
                  </a:schemeClr>
                </a:solidFill>
              </a:rPr>
              <a:t>0</a:t>
            </a:r>
            <a:r>
              <a:rPr lang="en-GB" dirty="0" smtClean="0">
                <a:solidFill>
                  <a:schemeClr val="tx1">
                    <a:lumMod val="95000"/>
                    <a:lumOff val="5000"/>
                  </a:schemeClr>
                </a:solidFill>
              </a:rPr>
              <a:t>00 	students in all forms of study</a:t>
            </a:r>
          </a:p>
          <a:p>
            <a:pPr marL="0" indent="0">
              <a:buFontTx/>
              <a:buNone/>
              <a:tabLst>
                <a:tab pos="1616075" algn="r"/>
                <a:tab pos="1706563" algn="l"/>
              </a:tabLst>
              <a:defRPr/>
            </a:pPr>
            <a:r>
              <a:rPr lang="en-GB" dirty="0" smtClean="0">
                <a:solidFill>
                  <a:schemeClr val="tx1">
                    <a:lumMod val="95000"/>
                    <a:lumOff val="5000"/>
                  </a:schemeClr>
                </a:solidFill>
              </a:rPr>
              <a:t> 	</a:t>
            </a:r>
            <a:r>
              <a:rPr lang="sk-SK" dirty="0" smtClean="0">
                <a:solidFill>
                  <a:schemeClr val="tx1">
                    <a:lumMod val="95000"/>
                    <a:lumOff val="5000"/>
                  </a:schemeClr>
                </a:solidFill>
              </a:rPr>
              <a:t>1</a:t>
            </a:r>
            <a:r>
              <a:rPr lang="en-GB" dirty="0" smtClean="0">
                <a:solidFill>
                  <a:schemeClr val="tx1">
                    <a:lumMod val="95000"/>
                    <a:lumOff val="5000"/>
                  </a:schemeClr>
                </a:solidFill>
              </a:rPr>
              <a:t>.</a:t>
            </a:r>
            <a:r>
              <a:rPr lang="sk-SK" dirty="0" smtClean="0">
                <a:solidFill>
                  <a:schemeClr val="tx1">
                    <a:lumMod val="95000"/>
                    <a:lumOff val="5000"/>
                  </a:schemeClr>
                </a:solidFill>
              </a:rPr>
              <a:t>600</a:t>
            </a:r>
            <a:r>
              <a:rPr lang="en-GB" dirty="0" smtClean="0">
                <a:solidFill>
                  <a:schemeClr val="tx1">
                    <a:lumMod val="95000"/>
                    <a:lumOff val="5000"/>
                  </a:schemeClr>
                </a:solidFill>
              </a:rPr>
              <a:t> 	</a:t>
            </a:r>
            <a:r>
              <a:rPr lang="sk-SK" dirty="0" err="1" smtClean="0">
                <a:solidFill>
                  <a:schemeClr val="tx1">
                    <a:lumMod val="95000"/>
                    <a:lumOff val="5000"/>
                  </a:schemeClr>
                </a:solidFill>
              </a:rPr>
              <a:t>teaching</a:t>
            </a:r>
            <a:r>
              <a:rPr lang="sk-SK" dirty="0" smtClean="0">
                <a:solidFill>
                  <a:schemeClr val="tx1">
                    <a:lumMod val="95000"/>
                    <a:lumOff val="5000"/>
                  </a:schemeClr>
                </a:solidFill>
              </a:rPr>
              <a:t> </a:t>
            </a:r>
            <a:r>
              <a:rPr lang="en-GB" dirty="0" smtClean="0">
                <a:solidFill>
                  <a:schemeClr val="tx1">
                    <a:lumMod val="95000"/>
                    <a:lumOff val="5000"/>
                  </a:schemeClr>
                </a:solidFill>
              </a:rPr>
              <a:t>and research staff</a:t>
            </a:r>
          </a:p>
          <a:p>
            <a:pPr marL="0" indent="0">
              <a:buFontTx/>
              <a:buNone/>
              <a:tabLst>
                <a:tab pos="1616075" algn="r"/>
                <a:tab pos="1706563" algn="l"/>
              </a:tabLst>
              <a:defRPr/>
            </a:pPr>
            <a:r>
              <a:rPr lang="en-GB" dirty="0" smtClean="0">
                <a:solidFill>
                  <a:schemeClr val="tx1">
                    <a:lumMod val="95000"/>
                    <a:lumOff val="5000"/>
                  </a:schemeClr>
                </a:solidFill>
              </a:rPr>
              <a:t> 	</a:t>
            </a:r>
          </a:p>
          <a:p>
            <a:pPr marL="0" indent="0">
              <a:buFontTx/>
              <a:buNone/>
              <a:tabLst>
                <a:tab pos="1616075" algn="r"/>
                <a:tab pos="1706563" algn="l"/>
              </a:tabLst>
              <a:defRPr/>
            </a:pPr>
            <a:r>
              <a:rPr lang="en-GB" dirty="0" smtClean="0">
                <a:solidFill>
                  <a:schemeClr val="tx1">
                    <a:lumMod val="95000"/>
                    <a:lumOff val="5000"/>
                  </a:schemeClr>
                </a:solidFill>
              </a:rPr>
              <a:t>	7 	faculties (schools)</a:t>
            </a:r>
            <a:endParaRPr lang="sk-SK" dirty="0" smtClean="0">
              <a:solidFill>
                <a:schemeClr val="tx1">
                  <a:lumMod val="95000"/>
                  <a:lumOff val="5000"/>
                </a:schemeClr>
              </a:solidFill>
            </a:endParaRPr>
          </a:p>
          <a:p>
            <a:pPr marL="0" indent="0">
              <a:buFontTx/>
              <a:buNone/>
              <a:tabLst>
                <a:tab pos="1616075" algn="r"/>
                <a:tab pos="1706563" algn="l"/>
              </a:tabLst>
              <a:defRPr/>
            </a:pPr>
            <a:r>
              <a:rPr lang="sk-SK" dirty="0" smtClean="0">
                <a:solidFill>
                  <a:schemeClr val="tx1">
                    <a:lumMod val="95000"/>
                    <a:lumOff val="5000"/>
                  </a:schemeClr>
                </a:solidFill>
              </a:rPr>
              <a:t>             2 </a:t>
            </a:r>
            <a:r>
              <a:rPr lang="sk-SK" dirty="0" err="1" smtClean="0">
                <a:solidFill>
                  <a:schemeClr val="tx1">
                    <a:lumMod val="95000"/>
                    <a:lumOff val="5000"/>
                  </a:schemeClr>
                </a:solidFill>
              </a:rPr>
              <a:t>institutes</a:t>
            </a:r>
            <a:endParaRPr lang="en-GB" dirty="0" smtClean="0">
              <a:solidFill>
                <a:schemeClr val="tx1">
                  <a:lumMod val="95000"/>
                  <a:lumOff val="5000"/>
                </a:schemeClr>
              </a:solidFill>
            </a:endParaRPr>
          </a:p>
        </p:txBody>
      </p:sp>
      <p:sp>
        <p:nvSpPr>
          <p:cNvPr id="22531" name="Text Box 4"/>
          <p:cNvSpPr txBox="1">
            <a:spLocks noChangeArrowheads="1"/>
          </p:cNvSpPr>
          <p:nvPr/>
        </p:nvSpPr>
        <p:spPr bwMode="auto">
          <a:xfrm>
            <a:off x="7880350" y="5710238"/>
            <a:ext cx="971550" cy="215900"/>
          </a:xfrm>
          <a:prstGeom prst="rect">
            <a:avLst/>
          </a:prstGeom>
          <a:noFill/>
          <a:ln w="9525">
            <a:noFill/>
            <a:miter lim="800000"/>
            <a:headEnd/>
            <a:tailEnd/>
          </a:ln>
        </p:spPr>
        <p:txBody>
          <a:bodyPr lIns="0" tIns="0" rIns="0" bIns="0"/>
          <a:lstStyle/>
          <a:p>
            <a:pPr algn="r">
              <a:spcBef>
                <a:spcPct val="50000"/>
              </a:spcBef>
            </a:pPr>
            <a:fld id="{BEE2092B-0BEA-4069-B5D4-9DBADC1976F9}" type="slidenum">
              <a:rPr lang="sk-SK">
                <a:solidFill>
                  <a:srgbClr val="AEAD9F"/>
                </a:solidFill>
              </a:rPr>
              <a:pPr algn="r">
                <a:spcBef>
                  <a:spcPct val="50000"/>
                </a:spcBef>
              </a:pPr>
              <a:t>5</a:t>
            </a:fld>
            <a:endParaRPr lang="sk-SK">
              <a:solidFill>
                <a:srgbClr val="AEAD9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p:txBody>
          <a:bodyPr/>
          <a:lstStyle/>
          <a:p>
            <a:pPr>
              <a:buFont typeface="Wingdings" pitchFamily="2" charset="2"/>
              <a:buNone/>
            </a:pPr>
            <a:r>
              <a:rPr lang="sk-SK" smtClean="0"/>
              <a:t>    </a:t>
            </a:r>
            <a:endParaRPr lang="sk-SK" sz="2800" b="1" smtClean="0"/>
          </a:p>
          <a:p>
            <a:pPr>
              <a:buFont typeface="Wingdings" pitchFamily="2" charset="2"/>
              <a:buNone/>
            </a:pPr>
            <a:endParaRPr lang="sk-SK" sz="2800" b="1" smtClean="0"/>
          </a:p>
          <a:p>
            <a:pPr>
              <a:buFont typeface="Wingdings" pitchFamily="2" charset="2"/>
              <a:buNone/>
            </a:pPr>
            <a:endParaRPr lang="sk-SK" sz="2800" b="1" smtClean="0"/>
          </a:p>
          <a:p>
            <a:pPr>
              <a:buFont typeface="Wingdings" pitchFamily="2" charset="2"/>
              <a:buNone/>
            </a:pPr>
            <a:endParaRPr lang="cs-CZ" smtClean="0"/>
          </a:p>
        </p:txBody>
      </p:sp>
      <p:sp>
        <p:nvSpPr>
          <p:cNvPr id="24578" name="Rectangle 3"/>
          <p:cNvSpPr>
            <a:spLocks noChangeArrowheads="1"/>
          </p:cNvSpPr>
          <p:nvPr/>
        </p:nvSpPr>
        <p:spPr bwMode="auto">
          <a:xfrm>
            <a:off x="584200" y="4799013"/>
            <a:ext cx="7924800" cy="471487"/>
          </a:xfrm>
          <a:prstGeom prst="rect">
            <a:avLst/>
          </a:prstGeom>
          <a:solidFill>
            <a:srgbClr val="0099CC"/>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Informatics and Information Technologies</a:t>
            </a:r>
            <a:endParaRPr lang="en-US" sz="2200">
              <a:solidFill>
                <a:srgbClr val="4D4D4D"/>
              </a:solidFill>
            </a:endParaRPr>
          </a:p>
        </p:txBody>
      </p:sp>
      <p:sp>
        <p:nvSpPr>
          <p:cNvPr id="24579" name="Rectangle 4"/>
          <p:cNvSpPr>
            <a:spLocks noChangeArrowheads="1"/>
          </p:cNvSpPr>
          <p:nvPr/>
        </p:nvSpPr>
        <p:spPr bwMode="auto">
          <a:xfrm>
            <a:off x="611188" y="4211638"/>
            <a:ext cx="7924800" cy="471487"/>
          </a:xfrm>
          <a:prstGeom prst="rect">
            <a:avLst/>
          </a:prstGeom>
          <a:solidFill>
            <a:srgbClr val="CC0000"/>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Material Sciences and Technology</a:t>
            </a:r>
            <a:endParaRPr lang="en-US" sz="2200">
              <a:solidFill>
                <a:srgbClr val="4D4D4D"/>
              </a:solidFill>
            </a:endParaRPr>
          </a:p>
        </p:txBody>
      </p:sp>
      <p:sp>
        <p:nvSpPr>
          <p:cNvPr id="24580" name="Rectangle 5"/>
          <p:cNvSpPr>
            <a:spLocks noChangeArrowheads="1"/>
          </p:cNvSpPr>
          <p:nvPr/>
        </p:nvSpPr>
        <p:spPr bwMode="auto">
          <a:xfrm>
            <a:off x="611188" y="3625850"/>
            <a:ext cx="7924800" cy="471488"/>
          </a:xfrm>
          <a:prstGeom prst="rect">
            <a:avLst/>
          </a:prstGeom>
          <a:solidFill>
            <a:srgbClr val="008000"/>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Architecture</a:t>
            </a:r>
            <a:endParaRPr lang="en-US" sz="2200">
              <a:solidFill>
                <a:srgbClr val="4D4D4D"/>
              </a:solidFill>
            </a:endParaRPr>
          </a:p>
        </p:txBody>
      </p:sp>
      <p:sp>
        <p:nvSpPr>
          <p:cNvPr id="24581" name="Rectangle 6"/>
          <p:cNvSpPr>
            <a:spLocks noChangeArrowheads="1"/>
          </p:cNvSpPr>
          <p:nvPr/>
        </p:nvSpPr>
        <p:spPr bwMode="auto">
          <a:xfrm>
            <a:off x="611188" y="3051175"/>
            <a:ext cx="7924800" cy="471488"/>
          </a:xfrm>
          <a:prstGeom prst="rect">
            <a:avLst/>
          </a:prstGeom>
          <a:solidFill>
            <a:srgbClr val="FFCC00"/>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Chemical and Food Technology</a:t>
            </a:r>
            <a:endParaRPr lang="en-US" sz="2200">
              <a:solidFill>
                <a:srgbClr val="4D4D4D"/>
              </a:solidFill>
            </a:endParaRPr>
          </a:p>
        </p:txBody>
      </p:sp>
      <p:sp>
        <p:nvSpPr>
          <p:cNvPr id="24582" name="Rectangle 7"/>
          <p:cNvSpPr>
            <a:spLocks noChangeArrowheads="1"/>
          </p:cNvSpPr>
          <p:nvPr/>
        </p:nvSpPr>
        <p:spPr bwMode="auto">
          <a:xfrm>
            <a:off x="611188" y="2478088"/>
            <a:ext cx="7924800" cy="473075"/>
          </a:xfrm>
          <a:prstGeom prst="rect">
            <a:avLst/>
          </a:prstGeom>
          <a:solidFill>
            <a:srgbClr val="003399"/>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Electrical Engineering and Information Technology</a:t>
            </a:r>
            <a:endParaRPr lang="en-US" sz="2200">
              <a:solidFill>
                <a:schemeClr val="bg1"/>
              </a:solidFill>
            </a:endParaRPr>
          </a:p>
        </p:txBody>
      </p:sp>
      <p:sp>
        <p:nvSpPr>
          <p:cNvPr id="24583" name="Rectangle 8"/>
          <p:cNvSpPr>
            <a:spLocks noChangeArrowheads="1"/>
          </p:cNvSpPr>
          <p:nvPr/>
        </p:nvSpPr>
        <p:spPr bwMode="auto">
          <a:xfrm>
            <a:off x="611188" y="1874838"/>
            <a:ext cx="7924800" cy="471487"/>
          </a:xfrm>
          <a:prstGeom prst="rect">
            <a:avLst/>
          </a:prstGeom>
          <a:solidFill>
            <a:srgbClr val="777777"/>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Mechanical Engineering</a:t>
            </a:r>
            <a:endParaRPr lang="en-US" sz="2200">
              <a:solidFill>
                <a:schemeClr val="bg1"/>
              </a:solidFill>
            </a:endParaRPr>
          </a:p>
        </p:txBody>
      </p:sp>
      <p:sp>
        <p:nvSpPr>
          <p:cNvPr id="24584" name="Rectangle 9"/>
          <p:cNvSpPr>
            <a:spLocks noChangeArrowheads="1"/>
          </p:cNvSpPr>
          <p:nvPr/>
        </p:nvSpPr>
        <p:spPr bwMode="auto">
          <a:xfrm>
            <a:off x="596900" y="1316038"/>
            <a:ext cx="7924800" cy="471487"/>
          </a:xfrm>
          <a:prstGeom prst="rect">
            <a:avLst/>
          </a:prstGeom>
          <a:solidFill>
            <a:srgbClr val="FF6600"/>
          </a:solidFill>
          <a:ln w="9525">
            <a:noFill/>
            <a:miter lim="800000"/>
            <a:headEnd/>
            <a:tailEnd/>
          </a:ln>
        </p:spPr>
        <p:txBody>
          <a:bodyPr/>
          <a:lstStyle/>
          <a:p>
            <a:pPr algn="ctr">
              <a:spcBef>
                <a:spcPct val="20000"/>
              </a:spcBef>
              <a:buClr>
                <a:schemeClr val="tx2"/>
              </a:buClr>
              <a:buSzPct val="70000"/>
              <a:buFont typeface="Wingdings" pitchFamily="2" charset="2"/>
              <a:buNone/>
            </a:pPr>
            <a:r>
              <a:rPr lang="sk-SK" sz="2200">
                <a:solidFill>
                  <a:schemeClr val="bg1"/>
                </a:solidFill>
              </a:rPr>
              <a:t>Faculty of Civil Engineering</a:t>
            </a:r>
            <a:endParaRPr lang="en-US" sz="2200">
              <a:solidFill>
                <a:srgbClr val="4D4D4D"/>
              </a:solidFill>
            </a:endParaRPr>
          </a:p>
        </p:txBody>
      </p:sp>
      <p:sp>
        <p:nvSpPr>
          <p:cNvPr id="149514" name="Rectangle 10"/>
          <p:cNvSpPr>
            <a:spLocks noChangeArrowheads="1"/>
          </p:cNvSpPr>
          <p:nvPr/>
        </p:nvSpPr>
        <p:spPr bwMode="auto">
          <a:xfrm>
            <a:off x="1739900" y="514350"/>
            <a:ext cx="5170488" cy="708025"/>
          </a:xfrm>
          <a:prstGeom prst="rect">
            <a:avLst/>
          </a:prstGeom>
          <a:noFill/>
          <a:ln w="9525">
            <a:noFill/>
            <a:miter lim="800000"/>
            <a:headEnd/>
            <a:tailEnd/>
          </a:ln>
          <a:effectLst/>
        </p:spPr>
        <p:txBody>
          <a:bodyPr wrap="none">
            <a:spAutoFit/>
          </a:bodyPr>
          <a:lstStyle/>
          <a:p>
            <a:pPr algn="ctr">
              <a:defRPr/>
            </a:pPr>
            <a:r>
              <a:rPr lang="en-GB" sz="4000" b="1" dirty="0">
                <a:solidFill>
                  <a:schemeClr val="tx1">
                    <a:lumMod val="95000"/>
                    <a:lumOff val="5000"/>
                  </a:schemeClr>
                </a:solidFill>
              </a:rPr>
              <a:t>Structure </a:t>
            </a:r>
            <a:r>
              <a:rPr lang="sk-SK" sz="4000" b="1" dirty="0" err="1">
                <a:solidFill>
                  <a:schemeClr val="tx1">
                    <a:lumMod val="95000"/>
                    <a:lumOff val="5000"/>
                  </a:schemeClr>
                </a:solidFill>
              </a:rPr>
              <a:t>of</a:t>
            </a:r>
            <a:r>
              <a:rPr lang="sk-SK" sz="4000" b="1" dirty="0">
                <a:solidFill>
                  <a:schemeClr val="tx1">
                    <a:lumMod val="95000"/>
                    <a:lumOff val="5000"/>
                  </a:schemeClr>
                </a:solidFill>
              </a:rPr>
              <a:t> </a:t>
            </a:r>
            <a:r>
              <a:rPr lang="sk-SK" sz="4000" b="1" dirty="0" err="1">
                <a:solidFill>
                  <a:schemeClr val="tx1">
                    <a:lumMod val="95000"/>
                    <a:lumOff val="5000"/>
                  </a:schemeClr>
                </a:solidFill>
              </a:rPr>
              <a:t>the</a:t>
            </a:r>
            <a:r>
              <a:rPr lang="sk-SK" sz="4000" b="1" dirty="0">
                <a:solidFill>
                  <a:schemeClr val="tx1">
                    <a:lumMod val="95000"/>
                    <a:lumOff val="5000"/>
                  </a:schemeClr>
                </a:solidFill>
              </a:rPr>
              <a:t> STU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5" name="Object 2"/>
          <p:cNvGraphicFramePr>
            <a:graphicFrameLocks noGrp="1" noChangeAspect="1"/>
          </p:cNvGraphicFramePr>
          <p:nvPr>
            <p:ph/>
          </p:nvPr>
        </p:nvGraphicFramePr>
        <p:xfrm>
          <a:off x="0" y="1025525"/>
          <a:ext cx="8647113" cy="4329113"/>
        </p:xfrm>
        <a:graphic>
          <a:graphicData uri="http://schemas.openxmlformats.org/presentationml/2006/ole">
            <p:oleObj spid="_x0000_s26648" r:id="rId4" imgW="8644877" imgH="4328535" progId="Excel.Chart.8">
              <p:embed/>
            </p:oleObj>
          </a:graphicData>
        </a:graphic>
      </p:graphicFrame>
      <p:sp>
        <p:nvSpPr>
          <p:cNvPr id="2051" name="Text Box 3"/>
          <p:cNvSpPr txBox="1">
            <a:spLocks noChangeArrowheads="1"/>
          </p:cNvSpPr>
          <p:nvPr/>
        </p:nvSpPr>
        <p:spPr bwMode="auto">
          <a:xfrm>
            <a:off x="684213" y="333375"/>
            <a:ext cx="7777162" cy="4824413"/>
          </a:xfrm>
          <a:prstGeom prst="rect">
            <a:avLst/>
          </a:prstGeom>
          <a:noFill/>
          <a:ln w="9525">
            <a:noFill/>
            <a:miter lim="800000"/>
            <a:headEnd/>
            <a:tailEnd/>
          </a:ln>
        </p:spPr>
        <p:txBody>
          <a:bodyPr lIns="0" tIns="0" rIns="0" bIns="0"/>
          <a:lstStyle/>
          <a:p>
            <a:pPr algn="ctr">
              <a:defRPr/>
            </a:pPr>
            <a:r>
              <a:rPr lang="sk-SK" sz="4000" dirty="0" err="1">
                <a:solidFill>
                  <a:schemeClr val="tx1">
                    <a:lumMod val="95000"/>
                    <a:lumOff val="5000"/>
                  </a:schemeClr>
                </a:solidFill>
              </a:rPr>
              <a:t>Academic</a:t>
            </a:r>
            <a:r>
              <a:rPr lang="sk-SK" sz="4000" b="1" dirty="0">
                <a:solidFill>
                  <a:schemeClr val="tx1">
                    <a:lumMod val="95000"/>
                    <a:lumOff val="5000"/>
                  </a:schemeClr>
                </a:solidFill>
              </a:rPr>
              <a:t> </a:t>
            </a:r>
            <a:r>
              <a:rPr lang="sk-SK" sz="4000" dirty="0" err="1">
                <a:solidFill>
                  <a:schemeClr val="tx1">
                    <a:lumMod val="95000"/>
                    <a:lumOff val="5000"/>
                  </a:schemeClr>
                </a:solidFill>
              </a:rPr>
              <a:t>staff</a:t>
            </a:r>
            <a:endParaRPr lang="sk-SK" sz="4000" dirty="0">
              <a:solidFill>
                <a:schemeClr val="tx1">
                  <a:lumMod val="95000"/>
                  <a:lumOff val="5000"/>
                </a:schemeClr>
              </a:solidFill>
            </a:endParaRPr>
          </a:p>
        </p:txBody>
      </p:sp>
      <p:sp>
        <p:nvSpPr>
          <p:cNvPr id="26627" name="Text Box 4"/>
          <p:cNvSpPr txBox="1">
            <a:spLocks noChangeArrowheads="1"/>
          </p:cNvSpPr>
          <p:nvPr/>
        </p:nvSpPr>
        <p:spPr bwMode="auto">
          <a:xfrm>
            <a:off x="7956550" y="5627688"/>
            <a:ext cx="971550" cy="215900"/>
          </a:xfrm>
          <a:prstGeom prst="rect">
            <a:avLst/>
          </a:prstGeom>
          <a:noFill/>
          <a:ln w="9525">
            <a:noFill/>
            <a:miter lim="800000"/>
            <a:headEnd/>
            <a:tailEnd/>
          </a:ln>
        </p:spPr>
        <p:txBody>
          <a:bodyPr lIns="0" tIns="0" rIns="0" bIns="0"/>
          <a:lstStyle/>
          <a:p>
            <a:pPr algn="r">
              <a:spcBef>
                <a:spcPct val="50000"/>
              </a:spcBef>
            </a:pPr>
            <a:fld id="{2BE92973-DB01-4267-98B1-D7E8E785FA5F}" type="slidenum">
              <a:rPr lang="sk-SK">
                <a:solidFill>
                  <a:srgbClr val="AEAD9F"/>
                </a:solidFill>
              </a:rPr>
              <a:pPr algn="r">
                <a:spcBef>
                  <a:spcPct val="50000"/>
                </a:spcBef>
              </a:pPr>
              <a:t>7</a:t>
            </a:fld>
            <a:endParaRPr lang="sk-SK">
              <a:solidFill>
                <a:srgbClr val="AEAD9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58888" y="333375"/>
            <a:ext cx="6985000" cy="4826000"/>
          </a:xfrm>
          <a:prstGeom prst="rect">
            <a:avLst/>
          </a:prstGeom>
          <a:noFill/>
          <a:ln w="9525">
            <a:noFill/>
            <a:miter lim="800000"/>
            <a:headEnd/>
            <a:tailEnd/>
          </a:ln>
        </p:spPr>
        <p:txBody>
          <a:bodyPr lIns="0" tIns="0" rIns="0" bIns="0"/>
          <a:lstStyle/>
          <a:p>
            <a:pPr algn="ctr">
              <a:defRPr/>
            </a:pPr>
            <a:r>
              <a:rPr lang="sk-SK" sz="4000" b="1" dirty="0">
                <a:solidFill>
                  <a:schemeClr val="tx1">
                    <a:lumMod val="95000"/>
                    <a:lumOff val="5000"/>
                  </a:schemeClr>
                </a:solidFill>
              </a:rPr>
              <a:t>Study </a:t>
            </a:r>
            <a:r>
              <a:rPr lang="sk-SK" sz="4000" b="1" dirty="0" err="1">
                <a:solidFill>
                  <a:schemeClr val="tx1">
                    <a:lumMod val="95000"/>
                    <a:lumOff val="5000"/>
                  </a:schemeClr>
                </a:solidFill>
              </a:rPr>
              <a:t>degrees</a:t>
            </a:r>
            <a:endParaRPr lang="sk-SK" sz="4000" b="1" dirty="0">
              <a:solidFill>
                <a:schemeClr val="tx1">
                  <a:lumMod val="95000"/>
                  <a:lumOff val="5000"/>
                </a:schemeClr>
              </a:solidFill>
            </a:endParaRPr>
          </a:p>
        </p:txBody>
      </p:sp>
      <p:sp>
        <p:nvSpPr>
          <p:cNvPr id="13315" name="Rectangle 3"/>
          <p:cNvSpPr>
            <a:spLocks noChangeArrowheads="1"/>
          </p:cNvSpPr>
          <p:nvPr/>
        </p:nvSpPr>
        <p:spPr bwMode="auto">
          <a:xfrm>
            <a:off x="5689600" y="1728788"/>
            <a:ext cx="2082800" cy="2781300"/>
          </a:xfrm>
          <a:prstGeom prst="rect">
            <a:avLst/>
          </a:prstGeom>
          <a:solidFill>
            <a:srgbClr val="AEAD9F"/>
          </a:solidFill>
          <a:ln w="9525">
            <a:solidFill>
              <a:srgbClr val="C0C0C0"/>
            </a:solidFill>
            <a:miter lim="800000"/>
            <a:headEnd/>
            <a:tailEnd/>
          </a:ln>
        </p:spPr>
        <p:txBody>
          <a:bodyPr wrap="none" anchor="ctr"/>
          <a:lstStyle/>
          <a:p>
            <a:pPr algn="ctr">
              <a:defRPr/>
            </a:pPr>
            <a:endParaRPr lang="cs-CZ" dirty="0">
              <a:solidFill>
                <a:schemeClr val="bg2">
                  <a:lumMod val="20000"/>
                  <a:lumOff val="80000"/>
                </a:schemeClr>
              </a:solidFill>
            </a:endParaRPr>
          </a:p>
        </p:txBody>
      </p:sp>
      <p:sp>
        <p:nvSpPr>
          <p:cNvPr id="28675" name="Rectangle 4"/>
          <p:cNvSpPr>
            <a:spLocks noChangeArrowheads="1"/>
          </p:cNvSpPr>
          <p:nvPr/>
        </p:nvSpPr>
        <p:spPr bwMode="auto">
          <a:xfrm>
            <a:off x="3578225" y="2427288"/>
            <a:ext cx="2082800" cy="2082800"/>
          </a:xfrm>
          <a:prstGeom prst="rect">
            <a:avLst/>
          </a:prstGeom>
          <a:gradFill rotWithShape="1">
            <a:gsLst>
              <a:gs pos="0">
                <a:srgbClr val="993366"/>
              </a:gs>
              <a:gs pos="100000">
                <a:srgbClr val="47182F"/>
              </a:gs>
            </a:gsLst>
            <a:lin ang="0" scaled="1"/>
          </a:gradFill>
          <a:ln w="9525">
            <a:noFill/>
            <a:miter lim="800000"/>
            <a:headEnd/>
            <a:tailEnd/>
          </a:ln>
        </p:spPr>
        <p:txBody>
          <a:bodyPr wrap="none" anchor="ctr"/>
          <a:lstStyle/>
          <a:p>
            <a:pPr algn="ctr"/>
            <a:endParaRPr lang="cs-CZ"/>
          </a:p>
        </p:txBody>
      </p:sp>
      <p:sp>
        <p:nvSpPr>
          <p:cNvPr id="28676" name="Rectangle 5"/>
          <p:cNvSpPr>
            <a:spLocks noChangeArrowheads="1"/>
          </p:cNvSpPr>
          <p:nvPr/>
        </p:nvSpPr>
        <p:spPr bwMode="auto">
          <a:xfrm>
            <a:off x="1489075" y="3125788"/>
            <a:ext cx="2082800" cy="1384300"/>
          </a:xfrm>
          <a:prstGeom prst="rect">
            <a:avLst/>
          </a:prstGeom>
          <a:gradFill rotWithShape="1">
            <a:gsLst>
              <a:gs pos="0">
                <a:srgbClr val="008000"/>
              </a:gs>
              <a:gs pos="100000">
                <a:srgbClr val="003B00"/>
              </a:gs>
            </a:gsLst>
            <a:lin ang="0" scaled="1"/>
          </a:gradFill>
          <a:ln w="9525">
            <a:noFill/>
            <a:miter lim="800000"/>
            <a:headEnd/>
            <a:tailEnd/>
          </a:ln>
        </p:spPr>
        <p:txBody>
          <a:bodyPr wrap="none" anchor="ctr"/>
          <a:lstStyle/>
          <a:p>
            <a:pPr algn="ctr"/>
            <a:endParaRPr lang="cs-CZ"/>
          </a:p>
        </p:txBody>
      </p:sp>
      <p:sp>
        <p:nvSpPr>
          <p:cNvPr id="13318" name="Text Box 6"/>
          <p:cNvSpPr txBox="1">
            <a:spLocks noChangeArrowheads="1"/>
          </p:cNvSpPr>
          <p:nvPr/>
        </p:nvSpPr>
        <p:spPr bwMode="auto">
          <a:xfrm>
            <a:off x="1489075" y="2654300"/>
            <a:ext cx="2057400" cy="369888"/>
          </a:xfrm>
          <a:prstGeom prst="rect">
            <a:avLst/>
          </a:prstGeom>
          <a:noFill/>
          <a:ln w="9525">
            <a:noFill/>
            <a:miter lim="800000"/>
            <a:headEnd/>
            <a:tailEnd/>
          </a:ln>
        </p:spPr>
        <p:txBody>
          <a:bodyPr lIns="0" tIns="0" rIns="0" bIns="0">
            <a:spAutoFit/>
          </a:bodyPr>
          <a:lstStyle/>
          <a:p>
            <a:pPr algn="ctr">
              <a:spcBef>
                <a:spcPct val="50000"/>
              </a:spcBef>
              <a:defRPr/>
            </a:pPr>
            <a:r>
              <a:rPr lang="sk-SK" sz="2400" b="1" dirty="0">
                <a:solidFill>
                  <a:schemeClr val="tx2">
                    <a:lumMod val="65000"/>
                    <a:lumOff val="35000"/>
                  </a:schemeClr>
                </a:solidFill>
              </a:rPr>
              <a:t>1st DEGREE</a:t>
            </a:r>
          </a:p>
        </p:txBody>
      </p:sp>
      <p:sp>
        <p:nvSpPr>
          <p:cNvPr id="13319" name="Text Box 7"/>
          <p:cNvSpPr txBox="1">
            <a:spLocks noChangeArrowheads="1"/>
          </p:cNvSpPr>
          <p:nvPr/>
        </p:nvSpPr>
        <p:spPr bwMode="auto">
          <a:xfrm>
            <a:off x="3578225" y="1943100"/>
            <a:ext cx="2057400" cy="369888"/>
          </a:xfrm>
          <a:prstGeom prst="rect">
            <a:avLst/>
          </a:prstGeom>
          <a:noFill/>
          <a:ln w="9525">
            <a:noFill/>
            <a:miter lim="800000"/>
            <a:headEnd/>
            <a:tailEnd/>
          </a:ln>
        </p:spPr>
        <p:txBody>
          <a:bodyPr lIns="0" tIns="0" rIns="0" bIns="0">
            <a:spAutoFit/>
          </a:bodyPr>
          <a:lstStyle/>
          <a:p>
            <a:pPr algn="ctr">
              <a:spcBef>
                <a:spcPct val="50000"/>
              </a:spcBef>
              <a:defRPr/>
            </a:pPr>
            <a:r>
              <a:rPr lang="sk-SK" sz="2400" b="1" dirty="0">
                <a:solidFill>
                  <a:schemeClr val="tx2">
                    <a:lumMod val="65000"/>
                    <a:lumOff val="35000"/>
                  </a:schemeClr>
                </a:solidFill>
              </a:rPr>
              <a:t>2nd DEGREE</a:t>
            </a:r>
          </a:p>
        </p:txBody>
      </p:sp>
      <p:sp>
        <p:nvSpPr>
          <p:cNvPr id="13320" name="Text Box 8"/>
          <p:cNvSpPr txBox="1">
            <a:spLocks noChangeArrowheads="1"/>
          </p:cNvSpPr>
          <p:nvPr/>
        </p:nvSpPr>
        <p:spPr bwMode="auto">
          <a:xfrm>
            <a:off x="5661025" y="1244600"/>
            <a:ext cx="2057400" cy="369888"/>
          </a:xfrm>
          <a:prstGeom prst="rect">
            <a:avLst/>
          </a:prstGeom>
          <a:noFill/>
          <a:ln w="9525">
            <a:noFill/>
            <a:miter lim="800000"/>
            <a:headEnd/>
            <a:tailEnd/>
          </a:ln>
        </p:spPr>
        <p:txBody>
          <a:bodyPr lIns="0" tIns="0" rIns="0" bIns="0">
            <a:spAutoFit/>
          </a:bodyPr>
          <a:lstStyle/>
          <a:p>
            <a:pPr algn="ctr">
              <a:spcBef>
                <a:spcPct val="50000"/>
              </a:spcBef>
              <a:defRPr/>
            </a:pPr>
            <a:r>
              <a:rPr lang="sk-SK" sz="2400" b="1" dirty="0">
                <a:solidFill>
                  <a:schemeClr val="tx2">
                    <a:lumMod val="65000"/>
                    <a:lumOff val="35000"/>
                  </a:schemeClr>
                </a:solidFill>
              </a:rPr>
              <a:t>3rd DEGREE</a:t>
            </a:r>
          </a:p>
        </p:txBody>
      </p:sp>
      <p:sp>
        <p:nvSpPr>
          <p:cNvPr id="13321" name="Text Box 9"/>
          <p:cNvSpPr txBox="1">
            <a:spLocks noChangeArrowheads="1"/>
          </p:cNvSpPr>
          <p:nvPr/>
        </p:nvSpPr>
        <p:spPr bwMode="auto">
          <a:xfrm>
            <a:off x="1489075" y="4646613"/>
            <a:ext cx="1354138" cy="731837"/>
          </a:xfrm>
          <a:prstGeom prst="rect">
            <a:avLst/>
          </a:prstGeom>
          <a:noFill/>
          <a:ln w="9525">
            <a:noFill/>
            <a:miter lim="800000"/>
            <a:headEnd/>
            <a:tailEnd/>
          </a:ln>
        </p:spPr>
        <p:txBody>
          <a:bodyPr lIns="0" tIns="0" rIns="0" bIns="0">
            <a:spAutoFit/>
          </a:bodyPr>
          <a:lstStyle/>
          <a:p>
            <a:pPr algn="ctr">
              <a:defRPr/>
            </a:pPr>
            <a:endParaRPr lang="sk-SK" sz="2800" b="1" dirty="0"/>
          </a:p>
          <a:p>
            <a:pPr algn="ctr">
              <a:defRPr/>
            </a:pPr>
            <a:r>
              <a:rPr lang="sk-SK" sz="2000" b="1" dirty="0">
                <a:solidFill>
                  <a:schemeClr val="tx1">
                    <a:lumMod val="95000"/>
                    <a:lumOff val="5000"/>
                  </a:schemeClr>
                </a:solidFill>
              </a:rPr>
              <a:t>3-4 </a:t>
            </a:r>
            <a:r>
              <a:rPr lang="sk-SK" sz="2000" b="1" dirty="0" err="1">
                <a:solidFill>
                  <a:schemeClr val="tx1">
                    <a:lumMod val="95000"/>
                    <a:lumOff val="5000"/>
                  </a:schemeClr>
                </a:solidFill>
              </a:rPr>
              <a:t>years</a:t>
            </a:r>
            <a:endParaRPr lang="sk-SK" sz="2000" b="1" dirty="0">
              <a:solidFill>
                <a:schemeClr val="tx1">
                  <a:lumMod val="95000"/>
                  <a:lumOff val="5000"/>
                </a:schemeClr>
              </a:solidFill>
            </a:endParaRPr>
          </a:p>
        </p:txBody>
      </p:sp>
      <p:sp>
        <p:nvSpPr>
          <p:cNvPr id="13322" name="Text Box 10"/>
          <p:cNvSpPr txBox="1">
            <a:spLocks noChangeArrowheads="1"/>
          </p:cNvSpPr>
          <p:nvPr/>
        </p:nvSpPr>
        <p:spPr bwMode="auto">
          <a:xfrm>
            <a:off x="576263" y="4652963"/>
            <a:ext cx="8174037" cy="731837"/>
          </a:xfrm>
          <a:prstGeom prst="rect">
            <a:avLst/>
          </a:prstGeom>
          <a:noFill/>
          <a:ln w="9525">
            <a:noFill/>
            <a:miter lim="800000"/>
            <a:headEnd/>
            <a:tailEnd/>
          </a:ln>
        </p:spPr>
        <p:txBody>
          <a:bodyPr lIns="0" tIns="0" rIns="0" bIns="0">
            <a:spAutoFit/>
          </a:bodyPr>
          <a:lstStyle/>
          <a:p>
            <a:pPr algn="ctr">
              <a:defRPr/>
            </a:pPr>
            <a:r>
              <a:rPr lang="sk-SK" sz="2800" b="1" dirty="0" err="1">
                <a:solidFill>
                  <a:schemeClr val="tx1">
                    <a:lumMod val="95000"/>
                    <a:lumOff val="5000"/>
                  </a:schemeClr>
                </a:solidFill>
              </a:rPr>
              <a:t>Full-time</a:t>
            </a:r>
            <a:r>
              <a:rPr lang="sk-SK" sz="2800" b="1" dirty="0">
                <a:solidFill>
                  <a:schemeClr val="tx1">
                    <a:lumMod val="95000"/>
                    <a:lumOff val="5000"/>
                  </a:schemeClr>
                </a:solidFill>
              </a:rPr>
              <a:t>/</a:t>
            </a:r>
            <a:r>
              <a:rPr lang="sk-SK" sz="2800" b="1" dirty="0" err="1">
                <a:solidFill>
                  <a:schemeClr val="tx1">
                    <a:lumMod val="95000"/>
                    <a:lumOff val="5000"/>
                  </a:schemeClr>
                </a:solidFill>
              </a:rPr>
              <a:t>part-time</a:t>
            </a:r>
            <a:endParaRPr lang="sk-SK" sz="2800" b="1" dirty="0">
              <a:solidFill>
                <a:schemeClr val="tx1">
                  <a:lumMod val="95000"/>
                  <a:lumOff val="5000"/>
                </a:schemeClr>
              </a:solidFill>
            </a:endParaRPr>
          </a:p>
          <a:p>
            <a:pPr algn="ctr">
              <a:defRPr/>
            </a:pPr>
            <a:r>
              <a:rPr lang="sk-SK" sz="2000" b="1" dirty="0">
                <a:solidFill>
                  <a:schemeClr val="tx1">
                    <a:lumMod val="95000"/>
                    <a:lumOff val="5000"/>
                  </a:schemeClr>
                </a:solidFill>
              </a:rPr>
              <a:t>2-3 </a:t>
            </a:r>
            <a:r>
              <a:rPr lang="sk-SK" sz="2000" b="1" dirty="0" err="1">
                <a:solidFill>
                  <a:schemeClr val="tx1">
                    <a:lumMod val="95000"/>
                    <a:lumOff val="5000"/>
                  </a:schemeClr>
                </a:solidFill>
              </a:rPr>
              <a:t>years</a:t>
            </a:r>
            <a:endParaRPr lang="sk-SK" sz="2000" b="1" dirty="0">
              <a:solidFill>
                <a:schemeClr val="tx1">
                  <a:lumMod val="95000"/>
                  <a:lumOff val="5000"/>
                </a:schemeClr>
              </a:solidFill>
            </a:endParaRPr>
          </a:p>
        </p:txBody>
      </p:sp>
      <p:sp>
        <p:nvSpPr>
          <p:cNvPr id="13323" name="Text Box 11"/>
          <p:cNvSpPr txBox="1">
            <a:spLocks noChangeArrowheads="1"/>
          </p:cNvSpPr>
          <p:nvPr/>
        </p:nvSpPr>
        <p:spPr bwMode="auto">
          <a:xfrm>
            <a:off x="6588125" y="4646613"/>
            <a:ext cx="1130300" cy="731837"/>
          </a:xfrm>
          <a:prstGeom prst="rect">
            <a:avLst/>
          </a:prstGeom>
          <a:noFill/>
          <a:ln w="9525">
            <a:noFill/>
            <a:miter lim="800000"/>
            <a:headEnd/>
            <a:tailEnd/>
          </a:ln>
        </p:spPr>
        <p:txBody>
          <a:bodyPr lIns="0" tIns="0" rIns="0" bIns="0">
            <a:spAutoFit/>
          </a:bodyPr>
          <a:lstStyle/>
          <a:p>
            <a:pPr algn="ctr">
              <a:defRPr/>
            </a:pPr>
            <a:endParaRPr lang="sk-SK" sz="2800" b="1" dirty="0"/>
          </a:p>
          <a:p>
            <a:pPr algn="r">
              <a:defRPr/>
            </a:pPr>
            <a:r>
              <a:rPr lang="sk-SK" sz="2000" b="1" dirty="0">
                <a:solidFill>
                  <a:schemeClr val="tx1">
                    <a:lumMod val="95000"/>
                    <a:lumOff val="5000"/>
                  </a:schemeClr>
                </a:solidFill>
              </a:rPr>
              <a:t>3/5 </a:t>
            </a:r>
            <a:r>
              <a:rPr lang="sk-SK" sz="2000" b="1" dirty="0" err="1">
                <a:solidFill>
                  <a:schemeClr val="tx1">
                    <a:lumMod val="95000"/>
                    <a:lumOff val="5000"/>
                  </a:schemeClr>
                </a:solidFill>
              </a:rPr>
              <a:t>years</a:t>
            </a:r>
            <a:endParaRPr lang="sk-SK" sz="2000" b="1" dirty="0">
              <a:solidFill>
                <a:schemeClr val="tx1">
                  <a:lumMod val="95000"/>
                  <a:lumOff val="5000"/>
                </a:schemeClr>
              </a:solidFill>
            </a:endParaRPr>
          </a:p>
        </p:txBody>
      </p:sp>
      <p:sp>
        <p:nvSpPr>
          <p:cNvPr id="28683" name="Text Box 12"/>
          <p:cNvSpPr txBox="1">
            <a:spLocks noChangeArrowheads="1"/>
          </p:cNvSpPr>
          <p:nvPr/>
        </p:nvSpPr>
        <p:spPr bwMode="auto">
          <a:xfrm>
            <a:off x="7956550" y="5627688"/>
            <a:ext cx="971550" cy="215900"/>
          </a:xfrm>
          <a:prstGeom prst="rect">
            <a:avLst/>
          </a:prstGeom>
          <a:noFill/>
          <a:ln w="9525">
            <a:noFill/>
            <a:miter lim="800000"/>
            <a:headEnd/>
            <a:tailEnd/>
          </a:ln>
        </p:spPr>
        <p:txBody>
          <a:bodyPr lIns="0" tIns="0" rIns="0" bIns="0"/>
          <a:lstStyle/>
          <a:p>
            <a:pPr algn="r">
              <a:spcBef>
                <a:spcPct val="50000"/>
              </a:spcBef>
            </a:pPr>
            <a:fld id="{F483D8DE-6755-4E12-8ED9-75EB67555832}" type="slidenum">
              <a:rPr lang="sk-SK">
                <a:solidFill>
                  <a:srgbClr val="AEAD9F"/>
                </a:solidFill>
              </a:rPr>
              <a:pPr algn="r">
                <a:spcBef>
                  <a:spcPct val="50000"/>
                </a:spcBef>
              </a:pPr>
              <a:t>8</a:t>
            </a:fld>
            <a:endParaRPr lang="sk-SK">
              <a:solidFill>
                <a:srgbClr val="AEAD9F"/>
              </a:solidFill>
            </a:endParaRPr>
          </a:p>
        </p:txBody>
      </p:sp>
      <p:sp>
        <p:nvSpPr>
          <p:cNvPr id="28684" name="Text Box 13"/>
          <p:cNvSpPr txBox="1">
            <a:spLocks noChangeArrowheads="1"/>
          </p:cNvSpPr>
          <p:nvPr/>
        </p:nvSpPr>
        <p:spPr bwMode="auto">
          <a:xfrm>
            <a:off x="1476375" y="3213100"/>
            <a:ext cx="1993900" cy="1077913"/>
          </a:xfrm>
          <a:prstGeom prst="rect">
            <a:avLst/>
          </a:prstGeom>
          <a:noFill/>
          <a:ln w="9525">
            <a:noFill/>
            <a:miter lim="800000"/>
            <a:headEnd/>
            <a:tailEnd/>
          </a:ln>
        </p:spPr>
        <p:txBody>
          <a:bodyPr lIns="0" tIns="0" rIns="0" bIns="0">
            <a:spAutoFit/>
          </a:bodyPr>
          <a:lstStyle/>
          <a:p>
            <a:pPr algn="ctr"/>
            <a:r>
              <a:rPr lang="sk-SK" sz="2400" b="1">
                <a:solidFill>
                  <a:srgbClr val="FFC000"/>
                </a:solidFill>
              </a:rPr>
              <a:t>Bachelor</a:t>
            </a:r>
            <a:r>
              <a:rPr lang="sk-SK" sz="2400" b="1"/>
              <a:t> </a:t>
            </a:r>
            <a:r>
              <a:rPr lang="sk-SK" sz="2400" b="1">
                <a:solidFill>
                  <a:srgbClr val="FFC000"/>
                </a:solidFill>
              </a:rPr>
              <a:t>study</a:t>
            </a:r>
          </a:p>
          <a:p>
            <a:pPr algn="ctr"/>
            <a:r>
              <a:rPr lang="sk-SK" sz="2200" b="1">
                <a:solidFill>
                  <a:schemeClr val="bg1"/>
                </a:solidFill>
              </a:rPr>
              <a:t>Bc</a:t>
            </a:r>
            <a:r>
              <a:rPr lang="sk-SK" sz="2200" b="1"/>
              <a:t>.</a:t>
            </a:r>
          </a:p>
        </p:txBody>
      </p:sp>
      <p:sp>
        <p:nvSpPr>
          <p:cNvPr id="28685" name="Text Box 14"/>
          <p:cNvSpPr txBox="1">
            <a:spLocks noChangeArrowheads="1"/>
          </p:cNvSpPr>
          <p:nvPr/>
        </p:nvSpPr>
        <p:spPr bwMode="auto">
          <a:xfrm>
            <a:off x="3635375" y="2492375"/>
            <a:ext cx="1993900" cy="1384300"/>
          </a:xfrm>
          <a:prstGeom prst="rect">
            <a:avLst/>
          </a:prstGeom>
          <a:noFill/>
          <a:ln w="9525">
            <a:noFill/>
            <a:miter lim="800000"/>
            <a:headEnd/>
            <a:tailEnd/>
          </a:ln>
        </p:spPr>
        <p:txBody>
          <a:bodyPr lIns="0" tIns="0" rIns="0" bIns="0">
            <a:spAutoFit/>
          </a:bodyPr>
          <a:lstStyle/>
          <a:p>
            <a:pPr algn="ctr"/>
            <a:r>
              <a:rPr lang="sk-SK" sz="2400" b="1">
                <a:solidFill>
                  <a:srgbClr val="FFC000"/>
                </a:solidFill>
              </a:rPr>
              <a:t>Master study</a:t>
            </a:r>
          </a:p>
          <a:p>
            <a:pPr algn="ctr"/>
            <a:r>
              <a:rPr lang="sk-SK" sz="2200" b="1">
                <a:solidFill>
                  <a:schemeClr val="bg1"/>
                </a:solidFill>
              </a:rPr>
              <a:t>Ing</a:t>
            </a:r>
            <a:r>
              <a:rPr lang="sk-SK" sz="2200" b="1"/>
              <a:t>.</a:t>
            </a:r>
            <a:br>
              <a:rPr lang="sk-SK" sz="2200" b="1"/>
            </a:br>
            <a:r>
              <a:rPr lang="sk-SK" sz="2200" b="1">
                <a:solidFill>
                  <a:schemeClr val="bg1"/>
                </a:solidFill>
              </a:rPr>
              <a:t>Ing. arch.</a:t>
            </a:r>
            <a:r>
              <a:rPr lang="sk-SK" sz="2200" b="1"/>
              <a:t/>
            </a:r>
            <a:br>
              <a:rPr lang="sk-SK" sz="2200" b="1"/>
            </a:br>
            <a:r>
              <a:rPr lang="sk-SK" sz="2200" b="1">
                <a:solidFill>
                  <a:schemeClr val="bg1"/>
                </a:solidFill>
              </a:rPr>
              <a:t>Mgr. Art.</a:t>
            </a:r>
          </a:p>
        </p:txBody>
      </p:sp>
      <p:sp>
        <p:nvSpPr>
          <p:cNvPr id="13327" name="Text Box 15"/>
          <p:cNvSpPr txBox="1">
            <a:spLocks noChangeArrowheads="1"/>
          </p:cNvSpPr>
          <p:nvPr/>
        </p:nvSpPr>
        <p:spPr bwMode="auto">
          <a:xfrm>
            <a:off x="5724525" y="1773238"/>
            <a:ext cx="1993900" cy="1416050"/>
          </a:xfrm>
          <a:prstGeom prst="rect">
            <a:avLst/>
          </a:prstGeom>
          <a:noFill/>
          <a:ln w="9525">
            <a:noFill/>
            <a:miter lim="800000"/>
            <a:headEnd/>
            <a:tailEnd/>
          </a:ln>
        </p:spPr>
        <p:txBody>
          <a:bodyPr lIns="0" tIns="0" rIns="0" bIns="0">
            <a:spAutoFit/>
          </a:bodyPr>
          <a:lstStyle/>
          <a:p>
            <a:pPr algn="ctr">
              <a:defRPr/>
            </a:pPr>
            <a:r>
              <a:rPr lang="sk-SK" sz="2400" b="1" dirty="0" err="1">
                <a:solidFill>
                  <a:schemeClr val="tx1">
                    <a:lumMod val="95000"/>
                    <a:lumOff val="5000"/>
                  </a:schemeClr>
                </a:solidFill>
              </a:rPr>
              <a:t>Doctoral</a:t>
            </a:r>
            <a:r>
              <a:rPr lang="sk-SK" sz="2400" b="1" dirty="0">
                <a:solidFill>
                  <a:schemeClr val="tx1">
                    <a:lumMod val="95000"/>
                    <a:lumOff val="5000"/>
                  </a:schemeClr>
                </a:solidFill>
              </a:rPr>
              <a:t> study</a:t>
            </a:r>
          </a:p>
          <a:p>
            <a:pPr algn="ctr">
              <a:defRPr/>
            </a:pPr>
            <a:r>
              <a:rPr lang="sk-SK" sz="2200" b="1" dirty="0">
                <a:solidFill>
                  <a:schemeClr val="bg1"/>
                </a:solidFill>
              </a:rPr>
              <a:t>PhD.</a:t>
            </a:r>
            <a:br>
              <a:rPr lang="sk-SK" sz="2200" b="1" dirty="0">
                <a:solidFill>
                  <a:schemeClr val="bg1"/>
                </a:solidFill>
              </a:rPr>
            </a:br>
            <a:r>
              <a:rPr lang="sk-SK" sz="2200" b="1" dirty="0">
                <a:solidFill>
                  <a:schemeClr val="bg1"/>
                </a:solidFill>
              </a:rPr>
              <a:t>ArtD.</a:t>
            </a:r>
            <a:r>
              <a:rPr lang="sk-SK" b="1" dirty="0">
                <a:solidFill>
                  <a:schemeClr val="bg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042988" y="333375"/>
            <a:ext cx="7418387" cy="4826000"/>
          </a:xfrm>
          <a:prstGeom prst="rect">
            <a:avLst/>
          </a:prstGeom>
          <a:noFill/>
          <a:ln w="9525">
            <a:noFill/>
            <a:miter lim="800000"/>
            <a:headEnd/>
            <a:tailEnd/>
          </a:ln>
        </p:spPr>
        <p:txBody>
          <a:bodyPr lIns="0" tIns="0" rIns="0" bIns="0"/>
          <a:lstStyle/>
          <a:p>
            <a:pPr algn="ctr">
              <a:defRPr/>
            </a:pPr>
            <a:r>
              <a:rPr lang="sk-SK" sz="4000" b="1" dirty="0" err="1">
                <a:solidFill>
                  <a:schemeClr val="tx1">
                    <a:lumMod val="95000"/>
                    <a:lumOff val="5000"/>
                  </a:schemeClr>
                </a:solidFill>
              </a:rPr>
              <a:t>Number</a:t>
            </a:r>
            <a:r>
              <a:rPr lang="sk-SK" sz="4000" b="1" dirty="0">
                <a:solidFill>
                  <a:schemeClr val="tx1">
                    <a:lumMod val="95000"/>
                    <a:lumOff val="5000"/>
                  </a:schemeClr>
                </a:solidFill>
              </a:rPr>
              <a:t> </a:t>
            </a:r>
            <a:r>
              <a:rPr lang="sk-SK" sz="4000" b="1" dirty="0" err="1">
                <a:solidFill>
                  <a:schemeClr val="tx1">
                    <a:lumMod val="95000"/>
                    <a:lumOff val="5000"/>
                  </a:schemeClr>
                </a:solidFill>
              </a:rPr>
              <a:t>of</a:t>
            </a:r>
            <a:r>
              <a:rPr lang="sk-SK" sz="4000" b="1" dirty="0">
                <a:solidFill>
                  <a:schemeClr val="tx1">
                    <a:lumMod val="95000"/>
                    <a:lumOff val="5000"/>
                  </a:schemeClr>
                </a:solidFill>
              </a:rPr>
              <a:t> </a:t>
            </a:r>
            <a:r>
              <a:rPr lang="sk-SK" sz="4000" b="1" dirty="0" err="1">
                <a:solidFill>
                  <a:schemeClr val="tx1">
                    <a:lumMod val="95000"/>
                    <a:lumOff val="5000"/>
                  </a:schemeClr>
                </a:solidFill>
              </a:rPr>
              <a:t>students</a:t>
            </a:r>
            <a:endParaRPr lang="en-US" sz="4000" b="1" dirty="0">
              <a:solidFill>
                <a:schemeClr val="tx1">
                  <a:lumMod val="95000"/>
                  <a:lumOff val="5000"/>
                </a:schemeClr>
              </a:solidFill>
            </a:endParaRPr>
          </a:p>
        </p:txBody>
      </p:sp>
      <p:sp>
        <p:nvSpPr>
          <p:cNvPr id="3076" name="Text Box 3"/>
          <p:cNvSpPr txBox="1">
            <a:spLocks noChangeArrowheads="1"/>
          </p:cNvSpPr>
          <p:nvPr/>
        </p:nvSpPr>
        <p:spPr bwMode="auto">
          <a:xfrm>
            <a:off x="7956550" y="5627688"/>
            <a:ext cx="971550" cy="215900"/>
          </a:xfrm>
          <a:prstGeom prst="rect">
            <a:avLst/>
          </a:prstGeom>
          <a:noFill/>
          <a:ln w="9525">
            <a:noFill/>
            <a:miter lim="800000"/>
            <a:headEnd/>
            <a:tailEnd/>
          </a:ln>
        </p:spPr>
        <p:txBody>
          <a:bodyPr lIns="0" tIns="0" rIns="0" bIns="0"/>
          <a:lstStyle/>
          <a:p>
            <a:pPr algn="r">
              <a:spcBef>
                <a:spcPct val="50000"/>
              </a:spcBef>
            </a:pPr>
            <a:fld id="{0D19C8DC-6AD8-4409-9DEB-E866BDC1D8A6}" type="slidenum">
              <a:rPr lang="sk-SK">
                <a:solidFill>
                  <a:srgbClr val="AEAD9F"/>
                </a:solidFill>
              </a:rPr>
              <a:pPr algn="r">
                <a:spcBef>
                  <a:spcPct val="50000"/>
                </a:spcBef>
              </a:pPr>
              <a:t>9</a:t>
            </a:fld>
            <a:endParaRPr lang="sk-SK">
              <a:solidFill>
                <a:srgbClr val="AEAD9F"/>
              </a:solidFill>
            </a:endParaRPr>
          </a:p>
        </p:txBody>
      </p:sp>
      <p:graphicFrame>
        <p:nvGraphicFramePr>
          <p:cNvPr id="3074" name="Object 2"/>
          <p:cNvGraphicFramePr>
            <a:graphicFrameLocks noGrp="1" noChangeAspect="1"/>
          </p:cNvGraphicFramePr>
          <p:nvPr>
            <p:ph/>
          </p:nvPr>
        </p:nvGraphicFramePr>
        <p:xfrm>
          <a:off x="539750" y="908050"/>
          <a:ext cx="9896475" cy="4759325"/>
        </p:xfrm>
        <a:graphic>
          <a:graphicData uri="http://schemas.openxmlformats.org/presentationml/2006/ole">
            <p:oleObj spid="_x0000_s3097" name="Chart" r:id="rId4" imgW="9353416" imgH="4629167" progId="MSGraph.Chart.8">
              <p:embed followColorScheme="full"/>
            </p:oleObj>
          </a:graphicData>
        </a:graphic>
      </p:graphicFrame>
      <p:sp>
        <p:nvSpPr>
          <p:cNvPr id="3077" name="Text Box 5"/>
          <p:cNvSpPr txBox="1">
            <a:spLocks noChangeArrowheads="1"/>
          </p:cNvSpPr>
          <p:nvPr/>
        </p:nvSpPr>
        <p:spPr bwMode="auto">
          <a:xfrm>
            <a:off x="3563938" y="981075"/>
            <a:ext cx="1295400" cy="366713"/>
          </a:xfrm>
          <a:prstGeom prst="rect">
            <a:avLst/>
          </a:prstGeom>
          <a:noFill/>
          <a:ln w="9525" algn="ctr">
            <a:noFill/>
            <a:miter lim="800000"/>
            <a:headEnd/>
            <a:tailEnd/>
          </a:ln>
        </p:spPr>
        <p:txBody>
          <a:bodyPr>
            <a:spAutoFit/>
          </a:bodyPr>
          <a:lstStyle/>
          <a:p>
            <a:pPr algn="ctr">
              <a:spcBef>
                <a:spcPct val="50000"/>
              </a:spcBef>
            </a:pPr>
            <a:r>
              <a:rPr lang="sk-SK" b="1"/>
              <a:t>12566</a:t>
            </a:r>
          </a:p>
        </p:txBody>
      </p:sp>
      <p:sp>
        <p:nvSpPr>
          <p:cNvPr id="3078" name="Text Box 6"/>
          <p:cNvSpPr txBox="1">
            <a:spLocks noChangeArrowheads="1"/>
          </p:cNvSpPr>
          <p:nvPr/>
        </p:nvSpPr>
        <p:spPr bwMode="auto">
          <a:xfrm>
            <a:off x="5292725" y="2708275"/>
            <a:ext cx="863600" cy="366713"/>
          </a:xfrm>
          <a:prstGeom prst="rect">
            <a:avLst/>
          </a:prstGeom>
          <a:noFill/>
          <a:ln w="9525" algn="ctr">
            <a:noFill/>
            <a:miter lim="800000"/>
            <a:headEnd/>
            <a:tailEnd/>
          </a:ln>
        </p:spPr>
        <p:txBody>
          <a:bodyPr>
            <a:spAutoFit/>
          </a:bodyPr>
          <a:lstStyle/>
          <a:p>
            <a:pPr algn="ctr">
              <a:spcBef>
                <a:spcPct val="50000"/>
              </a:spcBef>
            </a:pPr>
            <a:r>
              <a:rPr lang="sk-SK" b="1"/>
              <a:t>5141</a:t>
            </a:r>
          </a:p>
        </p:txBody>
      </p:sp>
      <p:sp>
        <p:nvSpPr>
          <p:cNvPr id="3079" name="Text Box 7"/>
          <p:cNvSpPr txBox="1">
            <a:spLocks noChangeArrowheads="1"/>
          </p:cNvSpPr>
          <p:nvPr/>
        </p:nvSpPr>
        <p:spPr bwMode="auto">
          <a:xfrm>
            <a:off x="7019925" y="3573463"/>
            <a:ext cx="792163" cy="366712"/>
          </a:xfrm>
          <a:prstGeom prst="rect">
            <a:avLst/>
          </a:prstGeom>
          <a:noFill/>
          <a:ln w="9525" algn="ctr">
            <a:noFill/>
            <a:miter lim="800000"/>
            <a:headEnd/>
            <a:tailEnd/>
          </a:ln>
        </p:spPr>
        <p:txBody>
          <a:bodyPr>
            <a:spAutoFit/>
          </a:bodyPr>
          <a:lstStyle/>
          <a:p>
            <a:pPr algn="ctr">
              <a:spcBef>
                <a:spcPct val="50000"/>
              </a:spcBef>
            </a:pPr>
            <a:r>
              <a:rPr lang="sk-SK" b="1"/>
              <a:t>1350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vf">
  <a:themeElements>
    <a:clrScheme name="Vlast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svf</Template>
  <TotalTime>917</TotalTime>
  <Words>1581</Words>
  <Application>Microsoft Office PowerPoint</Application>
  <PresentationFormat>Экран (4:3)</PresentationFormat>
  <Paragraphs>401</Paragraphs>
  <Slides>49</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49</vt:i4>
      </vt:variant>
    </vt:vector>
  </HeadingPairs>
  <TitlesOfParts>
    <vt:vector size="52" baseType="lpstr">
      <vt:lpstr>svf</vt:lpstr>
      <vt:lpstr>Диаграмма Microsoft Office Excel</vt:lpstr>
      <vt:lpstr>Chart</vt:lpstr>
      <vt:lpstr>Slovak University of Technology  in Bratislava  www.stuba.sk  </vt:lpstr>
      <vt:lpstr>Слайд 2</vt:lpstr>
      <vt:lpstr>Слайд 3</vt:lpstr>
      <vt:lpstr>Слайд 4</vt:lpstr>
      <vt:lpstr>STU in numbers</vt:lpstr>
      <vt:lpstr>Слайд 6</vt:lpstr>
      <vt:lpstr>Слайд 7</vt:lpstr>
      <vt:lpstr>Слайд 8</vt:lpstr>
      <vt:lpstr>Слайд 9</vt:lpstr>
      <vt:lpstr>Quality Education Policy at STU</vt:lpstr>
      <vt:lpstr>Quality Education Policy at STU</vt:lpstr>
      <vt:lpstr> Quality Management Principles at STU </vt:lpstr>
      <vt:lpstr>Main Processes for QM</vt:lpstr>
      <vt:lpstr>Levels in Organisational Structure</vt:lpstr>
      <vt:lpstr>The Faculty of Civil Engineering  ENROLMENT (2010/11)</vt:lpstr>
      <vt:lpstr>Accredited Study Programmes  Bc. - 8  </vt:lpstr>
      <vt:lpstr>Accredited Study Programmes  Ing. - 12 </vt:lpstr>
      <vt:lpstr>Accredited Study Programmes PhD. - 9 </vt:lpstr>
      <vt:lpstr>Faculty of Civil Engineering as a leader     in Research and Education in the field of        Civil Engineering and Geodesy in Slovakia</vt:lpstr>
      <vt:lpstr>Library and Information Centre</vt:lpstr>
      <vt:lpstr>Information Technologies Centre</vt:lpstr>
      <vt:lpstr>Sport Facilities</vt:lpstr>
      <vt:lpstr>Slovak Journal of Civil Engineering</vt:lpstr>
      <vt:lpstr>Quality Assurance of Schools</vt:lpstr>
      <vt:lpstr>Quality Education at STU Faculties</vt:lpstr>
      <vt:lpstr>Risks by Transformation of Education</vt:lpstr>
      <vt:lpstr>Risks by Transformation of Education</vt:lpstr>
      <vt:lpstr>Results of Mistakes in Management of Transformation</vt:lpstr>
      <vt:lpstr>  Educational structure of EAO in Bratislava (left) and Trnava (right) region in 2009 (in thousands) </vt:lpstr>
      <vt:lpstr>Educational structure of EAO in Trencin (left) and Zilina (right) region in 2009 (in thousands) </vt:lpstr>
      <vt:lpstr> Educational structure of EAO in Nitra (left) and Banska Bystrica (right) region in 2009 (in thousands) </vt:lpstr>
      <vt:lpstr>Educational structure of EAO in Presov (left) and Kosice (right) region in 2009 (in thousands) </vt:lpstr>
      <vt:lpstr>New students in higher education, as a percentage of the reference year for OECD countries </vt:lpstr>
      <vt:lpstr>Offer (blue one) and demand for university education in the Slovak labor market (index changes) </vt:lpstr>
      <vt:lpstr>Overqualification of  university-educated workers by age group </vt:lpstr>
      <vt:lpstr>Development of unemployment rate by academic discipline </vt:lpstr>
      <vt:lpstr>Recommendations for policies related to researched problems </vt:lpstr>
      <vt:lpstr>Students and graduate evaluation</vt:lpstr>
      <vt:lpstr>Students and graduate evaluation</vt:lpstr>
      <vt:lpstr>To what extent are you satisfied with the level of study at your school? (Students 2006) </vt:lpstr>
      <vt:lpstr>Having the possibility to decide whether to start studying at your current faculty or to choose another one will you choose your current school? (Graduates 2009) Interesting fact also is that only 17% of teachers would advise their relatives and friends to study at  school they teach at. </vt:lpstr>
      <vt:lpstr>You see having formally the rules is not enough</vt:lpstr>
      <vt:lpstr>1. THE EDUCATION SYSTEM AT THE BEGINNING OF THE TWENTY-FIRST CENTURY: AN OVERVIEW  </vt:lpstr>
      <vt:lpstr>1.2. MAJOR QUANTITATIVE AND QUALITATIVE ACHIEVEMENTS </vt:lpstr>
      <vt:lpstr>2. QUALITY EDUCATION FOR ALL YOUNG PEOPLE: CHALLENGES, TRENDS AND PRIORITIES  </vt:lpstr>
      <vt:lpstr>Results by ARRA ( Academic Ranking and Rating Agency) for 2011 Criteria EDUCATION</vt:lpstr>
      <vt:lpstr>Results by ARRA ( Academic Ranking and Rating Agency) for 2011 Criteria RESEARCH</vt:lpstr>
      <vt:lpstr>Results by ARRA ( Academic Ranking and Rating Agency) for 2011 Criteria RESEARCH</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Michal Minarik</dc:creator>
  <cp:lastModifiedBy>pc-4</cp:lastModifiedBy>
  <cp:revision>140</cp:revision>
  <dcterms:created xsi:type="dcterms:W3CDTF">2010-06-21T09:06:28Z</dcterms:created>
  <dcterms:modified xsi:type="dcterms:W3CDTF">2012-05-02T15:19:36Z</dcterms:modified>
</cp:coreProperties>
</file>