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Override6.xml" ContentType="application/vnd.openxmlformats-officedocument.themeOverrid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  <p:sldMasterId id="2147484157" r:id="rId2"/>
    <p:sldMasterId id="2147484170" r:id="rId3"/>
    <p:sldMasterId id="2147484182" r:id="rId4"/>
    <p:sldMasterId id="2147484206" r:id="rId5"/>
    <p:sldMasterId id="2147484218" r:id="rId6"/>
  </p:sldMasterIdLst>
  <p:notesMasterIdLst>
    <p:notesMasterId r:id="rId23"/>
  </p:notesMasterIdLst>
  <p:handoutMasterIdLst>
    <p:handoutMasterId r:id="rId24"/>
  </p:handoutMasterIdLst>
  <p:sldIdLst>
    <p:sldId id="256" r:id="rId7"/>
    <p:sldId id="272" r:id="rId8"/>
    <p:sldId id="282" r:id="rId9"/>
    <p:sldId id="283" r:id="rId10"/>
    <p:sldId id="284" r:id="rId11"/>
    <p:sldId id="301" r:id="rId12"/>
    <p:sldId id="302" r:id="rId13"/>
    <p:sldId id="287" r:id="rId14"/>
    <p:sldId id="307" r:id="rId15"/>
    <p:sldId id="290" r:id="rId16"/>
    <p:sldId id="308" r:id="rId17"/>
    <p:sldId id="309" r:id="rId18"/>
    <p:sldId id="310" r:id="rId19"/>
    <p:sldId id="306" r:id="rId20"/>
    <p:sldId id="305" r:id="rId21"/>
    <p:sldId id="300" r:id="rId22"/>
  </p:sldIdLst>
  <p:sldSz cx="9144000" cy="6858000" type="screen4x3"/>
  <p:notesSz cx="6742113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2"/>
    <a:srgbClr val="E8FAFC"/>
    <a:srgbClr val="F1FBFD"/>
    <a:srgbClr val="E9F8FB"/>
    <a:srgbClr val="D4F2F8"/>
    <a:srgbClr val="311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595" autoAdjust="0"/>
  </p:normalViewPr>
  <p:slideViewPr>
    <p:cSldViewPr>
      <p:cViewPr>
        <p:scale>
          <a:sx n="66" d="100"/>
          <a:sy n="66" d="100"/>
        </p:scale>
        <p:origin x="-557" y="-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fld id="{C6084A9F-5FD0-4C79-A5F7-CB987AA5FCC7}" type="datetimeFigureOut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fld id="{690303E9-D9EE-4859-A6EE-7E72451CB038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211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fld id="{3A3B63FC-5EFC-4C97-B699-D9273AD19792}" type="datetimeFigureOut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2737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itchFamily="34" charset="0"/>
              </a:defRPr>
            </a:lvl1pPr>
          </a:lstStyle>
          <a:p>
            <a:pPr>
              <a:defRPr/>
            </a:pPr>
            <a:fld id="{0897921E-A6D0-40C6-A786-FA3621407E65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78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343BED-3237-43D7-A69E-1ADB7E5CE6DA}" type="slidenum">
              <a:rPr lang="ru-RU" smtClean="0">
                <a:latin typeface="Corbel" pitchFamily="34" charset="0"/>
              </a:rPr>
              <a:pPr eaLnBrk="1" hangingPunct="1"/>
              <a:t>9</a:t>
            </a:fld>
            <a:endParaRPr lang="ru-RU" smtClean="0">
              <a:latin typeface="Corbe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18B5BB-0B28-4302-9573-D6B001BEF68D}" type="slidenum">
              <a:rPr lang="ru-RU" smtClean="0">
                <a:latin typeface="Corbel" pitchFamily="34" charset="0"/>
              </a:rPr>
              <a:pPr eaLnBrk="1" hangingPunct="1"/>
              <a:t>15</a:t>
            </a:fld>
            <a:endParaRPr lang="ru-RU" smtClean="0">
              <a:latin typeface="Corbel" pitchFamily="34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39975-1CCC-40CD-A308-7E3B9B4F2AEA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7C978-0136-4B00-BBC3-AE12F746E37D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06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7499350" cy="2324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35100" y="3924300"/>
            <a:ext cx="7499350" cy="2324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FE36A-4AC1-41C2-958B-FB0B200C6798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AB817-A066-4951-A608-62E68D3A1CC9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7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C9BB8-CBE6-47F2-9648-6CD6F91CC55B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B0D0-A471-49BD-94CF-B80C6E0640F0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68AAB6-67CE-4064-86CB-220D2CFECC56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EF3324-7FD9-4608-B9AE-924E86FEFE68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21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D01B-CEA0-4543-A2A2-EACD58F03335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0F416-D046-49AD-94B9-C608D636AF67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851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890FA-4072-4A2E-91BD-D56D32737A58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C8119-2F9D-4BC5-8714-33672286FAE8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2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BFB3D-D19D-4DA7-A813-A80AAF2DC019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4960-446A-4E97-912A-146E5814068A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875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87797-055B-443A-8E26-46A97A157499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6173C-0AC4-4A27-9719-7742B75B7F9F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82215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57267-0E20-4530-ABF0-8B2CD1C47BE5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CF38-F05F-4C26-8802-59861CB76319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563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F6462-C840-4354-97B0-55FB3770E047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780-7970-42CD-8FEE-DCEA5D628E4C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297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8921E-0B98-49A5-8A95-DB0A16FBEA32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A692-17B5-4FB9-9FD4-1FEB6CAABE2C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79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B106E-9C71-4159-AFB7-CD3975554A15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ED18-64BF-4675-BF43-F6552C41B0D7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163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ик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2EB-266B-463A-8CAD-058863AB83D9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7526-3A79-4EB8-9EA6-E682A3AC048F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771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320B-D791-46AD-8E5A-B5D67C8D5F8A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63D7-E6E0-4772-8DDF-4C09CDE6CD01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9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D1E64-62F9-40E0-BEAF-A13DDC4459A8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0B467-6844-4E71-800F-94130B773EF8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460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5100" y="1447800"/>
            <a:ext cx="7499350" cy="48006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DD4B-3165-4F68-9B49-5EF886112172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F870B-E6BD-417E-8467-7B36296A6DD2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60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" name="Прямая соединительная линия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B7B35-2850-4763-919E-DDAF10BEAB1C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CFBFEC-1686-42DB-BDE1-1298B733692E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6259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81F6B-78D8-4334-B139-D67010226C16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C66AC-D044-4271-B3C7-2F0AD538B1DE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95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ашивка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53ACD-8D48-4A6E-9CEE-0C93A30372EC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301AE-661E-420E-B3CE-F1AC66235A83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45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79FA-213D-41E5-BF37-C05E2C072551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A1E4-BD85-4E41-A85A-E5AED8F0631E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16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73A27-142F-46CE-B501-4EFB8D1D5257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FDCD-72EA-45CE-A24E-CF01A577760D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65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FA1BF-D2C6-4777-AA83-00678D1F8B19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120A-2490-49E8-A57D-23F10C41A383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73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D744-6713-4904-889D-F8919F5AAF60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BF8DF-7875-44F4-8DE0-DE0BF21337EC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643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A5646-2FBE-420D-8B8E-2445AA7C80A1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AF17F-9753-4552-94BD-755C0E887DA7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383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D3946-55FF-40FE-BF19-E73429319076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DDFF-A11A-4948-98E0-07FCA9284542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173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0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Прямая соединительная линия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Нашивка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826E-9FCC-486F-8F51-BAEFFADF41A9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DBC29-3C37-4D9D-84DD-928B333ADC04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54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550DF-5054-404E-9A11-19DE2363DCC8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CE1FA-C818-422B-8BAF-FC2D868DFB4A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591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5760-C24F-4962-B9AE-68EE75617428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C57B3-2C81-414F-9401-7EECFD106739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1474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7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рямоугольник 1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ик 1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ик 2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Прямоугольник 23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Прямоугольник 24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Прямоугольник 25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Прямоугольник 26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Прямоугольник 27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17D21-CCF2-4DC2-95A8-C35E2AFBAAFC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3EC72-5573-4E1A-BBDF-30878DCCA555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252739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2C854-065A-49EB-A24D-E4ECBA7D2C7F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7C2F-CAC7-4171-89FE-BEA03D64F579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631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Полилиния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9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олилиния 20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Полилиния 23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Полилиния 24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Полилиния 25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Полилиния 26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27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Полилиния 28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олилиния 29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Полилиния 30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Полилиния 31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Полилиния 32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Полилиния 33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Прямоугольник 34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Прямоугольник 35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Прямоугольник 36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Прямоугольник 37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Прямоугольник 38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Прямоугольник 39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9B98-1881-4146-BA8F-6F7869087E87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DD456-BA49-47A6-8E98-6E722FD1B4CD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097594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DB18-BBB8-4B8F-915C-CF03489A3564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766C7-1E98-4B8C-B8AB-FDE5B154AD08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137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7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Прямоугольник 18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Прямоугольник 19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Прямоугольник 20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Прямоугольник 23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Прямоугольник 24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Прямоугольник 25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Прямоугольник 26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Прямоугольник 27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Прямоугольник 28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B0EF-E5D7-4241-9C98-DF88A2D03F85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0FD5-6D39-4F14-B692-C26D75BF74DF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2167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AE5C-F420-47AD-84D9-F6D157CA2B9C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BEA2-43D2-4915-9F2D-3BC0E93C76B9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1840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86A1-9347-4148-86C7-BAA9CC480215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C93E-A2FB-47DB-A59E-39B8FA320A1B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456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C4B8-751E-415D-946E-67A4F86CE5C1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D2E5A-391C-439D-93C4-72D7DABE1228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9414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E2B1-CDC5-47BB-AB08-99951EB4D09D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C066-B48D-4D67-B6F0-A334ABA50713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696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" name="Прямая соединительная линия 1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20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23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24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26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27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28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30"/>
            <p:cNvCxnSpPr/>
            <p:nvPr/>
          </p:nvCxnSpPr>
          <p:spPr>
            <a:xfrm rot="16200000">
              <a:off x="6663592" y="1292574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31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32"/>
            <p:cNvCxnSpPr/>
            <p:nvPr/>
          </p:nvCxnSpPr>
          <p:spPr>
            <a:xfrm rot="5400000" flipH="1">
              <a:off x="6744512" y="12915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29475-44E4-4D37-8CB9-0CA73DE69BDF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51F69-68C2-4599-B9FA-3DFCD52A8469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0143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98618-F733-4111-A05E-1992D62DCC1F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3522A-EC48-4706-9613-BDF87BBD58E3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351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94AE0-E7B8-446E-B765-2403B41B894A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1B0B-9793-46D4-B67A-758192231FD1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1125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рямоугольник 20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ик 2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ик 23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Прямоугольник 24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11" name="Скругленный прямоугольник 2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12" name="Скругленный прямоугольник 2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Прямоугольник 40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Прямоугольник 41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Прямоугольник 42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Прямоугольник 43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C8A9C-4207-45F0-B7AC-C082DC706E15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4420EE7-1323-4351-9B26-B93DCE8D303B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525907"/>
      </p:ext>
    </p:extLst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44B0-9632-488C-8513-FDCE86ACF6A0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EEDAF-A3E8-440B-B71F-CBB6D84E788E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616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FE42-3413-4B33-9476-2889D5393EFF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EB193-A345-4CE8-9AA6-1B7ADD82966E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693940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885C-A754-409F-AE15-73F3820B188C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80E6-F62A-4E19-AB52-1CFAC7DCED58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6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>
              <a:latin typeface="Gill Sans MT" pitchFamily="34" charset="0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969D-46F2-4F62-9DE7-2D3E4CA32AD7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E2E83-9774-4959-8C9A-19FE65225872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2077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C253-BA32-43AE-B556-C5B949C09C43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62D5D-7003-4E9C-8966-8E16600BB9C6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45368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5ACCB-E014-4F0C-A3FB-2E358C0199FC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4E539-FA53-482D-892E-30E5D1269E1C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533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8202-7648-4DAA-B1E6-1E604C77D217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0D4E9-0FBA-4A12-B7FA-4F7099C2A801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699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33F3B-92F1-45CF-BB0F-053B665D1FC5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024B-AE05-4627-8241-9803B281A04B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4581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756-C565-49E4-ADFF-96CD2543E162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C58DC-1E11-44DE-9872-BB39E6917DC2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353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E1D1-5B4E-45F1-A222-E3982F68A925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E69AC-18AB-4170-AF30-3FD98A05EBBC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0417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6046-E8EA-4A13-A092-2DAEC2E7848C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D4C12-AAE1-412D-8415-EF9B13AB91A5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4627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рямоугольник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ик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ик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Овал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Овал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Овал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Овал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Овал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064B8-7086-42C5-8BDC-9CE15ACC7E40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40633-D397-492A-A736-F722252698C9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34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E3CD-6274-43E8-BB5B-2B60929660A4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2E5D4-8B38-40CE-A544-388BCAE33158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523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рямоугольник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рямоугольник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ик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Прямая соединительная линия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Овал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Овал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Овал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Овал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Овал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Прямая соединительная линия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4A1F-FDE3-493E-A834-192D8D743670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4B998-5FB8-460F-AD53-6FA753268136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06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F7F4-ED5A-4F1C-BC6E-B6B260251890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3D7D-C2C4-46FD-BA40-DCCC1B134985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43196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2FF7-9C17-4D02-ABD5-F688CDBFDBAD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6E40-1E50-4D1E-9804-6EDFD208C434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11229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3A99-CA53-4A7A-94C1-133F04922C94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38C2-906D-45B9-8683-EAEF2E82F160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69193"/>
      </p:ext>
    </p:extLst>
  </p:cSld>
  <p:clrMapOvr>
    <a:masterClrMapping/>
  </p:clrMapOvr>
  <p:hf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D12F-9621-454A-B65C-FB94BD1E512E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B91E-29C6-4011-BF30-881ED9CBE57B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3423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89FB-C5A9-4C49-8553-0FE9E2B650D6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2991D-A5E2-4E1E-BA00-3A2C505BC9F3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032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2AF2-8A43-4E31-89CC-B30BF07E37ED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9907-A94B-4135-AB1D-778B0CF863E4}" type="slidenum">
              <a:rPr lang="ru-RU"/>
              <a:pPr>
                <a:defRPr/>
              </a:pPr>
              <a:t>‹N›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94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50414-E852-44F6-8479-990D09F09E7E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CF95-C98C-432E-9604-C5E4B8C35310}" type="slidenum">
              <a:rPr lang="ru-RU"/>
              <a:pPr>
                <a:defRPr/>
              </a:pPr>
              <a:t>‹N›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519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2795-7F0F-41A4-9765-9CD04ECE4636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3C9FA-434C-40C0-A15E-8308A94A4DCF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39882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DFC9-E925-49FE-8270-25EAB44AA97A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1CB65-087C-4CDC-84D1-EB12CC345D5E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1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74FD9-985A-4752-9AC3-734C85DBE3C7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726B-02AF-4726-8F99-E83960E15213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4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8A40C-68C7-4C73-8B00-650464B9B3E9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A7732-D694-43D2-B76A-0585FCAE72DD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76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6CF30-A7B7-4535-8C81-F516241DFD83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D91CC-2AB1-4295-AA81-01B4CAC1D37D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8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78DA143D-0045-4355-A441-8AA5C1946F56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753C76C5-BB23-45AF-B3CA-FCF631C35B56}" type="slidenum">
              <a:rPr lang="ru-RU"/>
              <a:pPr>
                <a:defRPr/>
              </a:pPr>
              <a:t>‹N›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2" r:id="rId1"/>
    <p:sldLayoutId id="2147484653" r:id="rId2"/>
    <p:sldLayoutId id="2147484654" r:id="rId3"/>
    <p:sldLayoutId id="2147484693" r:id="rId4"/>
    <p:sldLayoutId id="2147484694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4772C2-EAEB-465B-8A0D-7E69DAEEDF63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BE5EB7-FCB3-40D7-9022-C7C6684BB3A1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60" r:id="rId2"/>
    <p:sldLayoutId id="2147484697" r:id="rId3"/>
    <p:sldLayoutId id="2147484661" r:id="rId4"/>
    <p:sldLayoutId id="2147484662" r:id="rId5"/>
    <p:sldLayoutId id="2147484663" r:id="rId6"/>
    <p:sldLayoutId id="2147484664" r:id="rId7"/>
    <p:sldLayoutId id="2147484665" r:id="rId8"/>
    <p:sldLayoutId id="2147484698" r:id="rId9"/>
    <p:sldLayoutId id="2147484666" r:id="rId10"/>
    <p:sldLayoutId id="2147484699" r:id="rId11"/>
    <p:sldLayoutId id="214748466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454F15F6-F446-4750-A93B-10BD47318A9D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0650466-A829-41DC-B620-CEA6FBE28923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0" r:id="rId1"/>
    <p:sldLayoutId id="2147484668" r:id="rId2"/>
    <p:sldLayoutId id="2147484701" r:id="rId3"/>
    <p:sldLayoutId id="2147484702" r:id="rId4"/>
    <p:sldLayoutId id="2147484703" r:id="rId5"/>
    <p:sldLayoutId id="2147484704" r:id="rId6"/>
    <p:sldLayoutId id="2147484669" r:id="rId7"/>
    <p:sldLayoutId id="2147484705" r:id="rId8"/>
    <p:sldLayoutId id="2147484706" r:id="rId9"/>
    <p:sldLayoutId id="2147484670" r:id="rId10"/>
    <p:sldLayoutId id="2147484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08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2227E0-EF1A-45ED-9406-95FE977E9AD0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165D1B-A5D9-4BB2-8F15-350FAF2CD465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07" r:id="rId1"/>
    <p:sldLayoutId id="2147484672" r:id="rId2"/>
    <p:sldLayoutId id="2147484708" r:id="rId3"/>
    <p:sldLayoutId id="2147484709" r:id="rId4"/>
    <p:sldLayoutId id="2147484710" r:id="rId5"/>
    <p:sldLayoutId id="2147484673" r:id="rId6"/>
    <p:sldLayoutId id="2147484711" r:id="rId7"/>
    <p:sldLayoutId id="2147484674" r:id="rId8"/>
    <p:sldLayoutId id="2147484712" r:id="rId9"/>
    <p:sldLayoutId id="2147484675" r:id="rId10"/>
    <p:sldLayoutId id="21474846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3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3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4AB08D4-BA4C-4567-88DB-A0DC3C2CE6A9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B89442-B519-4355-823C-2A8AD4BC5D4B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3" r:id="rId1"/>
    <p:sldLayoutId id="2147484677" r:id="rId2"/>
    <p:sldLayoutId id="2147484678" r:id="rId3"/>
    <p:sldLayoutId id="2147484679" r:id="rId4"/>
    <p:sldLayoutId id="2147484680" r:id="rId5"/>
    <p:sldLayoutId id="2147484714" r:id="rId6"/>
    <p:sldLayoutId id="2147484681" r:id="rId7"/>
    <p:sldLayoutId id="2147484682" r:id="rId8"/>
    <p:sldLayoutId id="2147484683" r:id="rId9"/>
    <p:sldLayoutId id="2147484684" r:id="rId10"/>
    <p:sldLayoutId id="2147484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A14F36-B05C-468D-9117-0450E6035E1B}" type="datetime1">
              <a:rPr lang="ru-RU"/>
              <a:pPr>
                <a:defRPr/>
              </a:pPr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F5CE51-8C65-4CD2-8309-31956460292A}" type="slidenum">
              <a:rPr lang="ru-RU"/>
              <a:pPr>
                <a:defRPr/>
              </a:pPr>
              <a:t>‹N›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5" r:id="rId1"/>
    <p:sldLayoutId id="2147484686" r:id="rId2"/>
    <p:sldLayoutId id="2147484716" r:id="rId3"/>
    <p:sldLayoutId id="2147484687" r:id="rId4"/>
    <p:sldLayoutId id="2147484688" r:id="rId5"/>
    <p:sldLayoutId id="2147484689" r:id="rId6"/>
    <p:sldLayoutId id="2147484690" r:id="rId7"/>
    <p:sldLayoutId id="2147484717" r:id="rId8"/>
    <p:sldLayoutId id="2147484718" r:id="rId9"/>
    <p:sldLayoutId id="2147484691" r:id="rId10"/>
    <p:sldLayoutId id="214748469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0.xml"/><Relationship Id="rId1" Type="http://schemas.openxmlformats.org/officeDocument/2006/relationships/themeOverride" Target="../theme/themeOverr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60.xml"/><Relationship Id="rId1" Type="http://schemas.openxmlformats.org/officeDocument/2006/relationships/themeOverride" Target="../theme/themeOverr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9408AA-03EB-4A98-A524-35434E2C3B1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642928"/>
            <a:ext cx="9144000" cy="1428750"/>
          </a:xfrm>
        </p:spPr>
        <p:txBody>
          <a:bodyPr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eaLnBrk="1" fontAlgn="auto" hangingPunct="1">
              <a:spcAft>
                <a:spcPts val="0"/>
              </a:spcAft>
              <a:tabLst>
                <a:tab pos="174625" algn="l"/>
              </a:tabLs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KHURSHED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Teshaev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400" i="1" spc="600" dirty="0" smtClean="0">
                <a:solidFill>
                  <a:schemeClr val="tx2">
                    <a:lumMod val="50000"/>
                  </a:schemeClr>
                </a:solidFill>
                <a:latin typeface="Rockwell Extra Bold" pitchFamily="18" charset="0"/>
              </a:rPr>
              <a:t>Technological University of  TAJIKISTAN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>
              <a:latin typeface="Times New Roman Tj" pitchFamily="18" charset="-52"/>
            </a:endParaRPr>
          </a:p>
        </p:txBody>
      </p:sp>
      <p:sp>
        <p:nvSpPr>
          <p:cNvPr id="33796" name="Прямоугольник 4"/>
          <p:cNvSpPr>
            <a:spLocks noChangeArrowheads="1"/>
          </p:cNvSpPr>
          <p:nvPr/>
        </p:nvSpPr>
        <p:spPr bwMode="auto">
          <a:xfrm>
            <a:off x="357188" y="2636838"/>
            <a:ext cx="8572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GENERAL INFORMATION ABOUT QUALITY ASSURANCE OF EDUCATION IN TAJIK REPUBLIC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4DA160-A4FC-4896-B651-A42A8EA32C03}" type="slidenum">
              <a:rPr lang="ru-RU" smtClean="0">
                <a:solidFill>
                  <a:srgbClr val="B5A788"/>
                </a:solidFill>
                <a:latin typeface="Corbel" pitchFamily="34" charset="0"/>
              </a:rPr>
              <a:pPr eaLnBrk="1" hangingPunct="1"/>
              <a:t>10</a:t>
            </a:fld>
            <a:endParaRPr lang="ru-RU" smtClean="0">
              <a:solidFill>
                <a:srgbClr val="B5A788"/>
              </a:solidFill>
              <a:latin typeface="Corbel" pitchFamily="34" charset="0"/>
            </a:endParaRPr>
          </a:p>
        </p:txBody>
      </p:sp>
      <p:sp>
        <p:nvSpPr>
          <p:cNvPr id="7" name="Заголовок 10"/>
          <p:cNvSpPr>
            <a:spLocks noGrp="1"/>
          </p:cNvSpPr>
          <p:nvPr>
            <p:ph type="title"/>
          </p:nvPr>
        </p:nvSpPr>
        <p:spPr>
          <a:xfrm>
            <a:off x="1547813" y="333375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ru-RU" sz="290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29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</a:t>
            </a:r>
            <a:r>
              <a:rPr lang="en-US" sz="29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credit system of education</a:t>
            </a:r>
            <a:r>
              <a:rPr lang="en-US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2" name="Подзаголовок 2"/>
          <p:cNvSpPr txBox="1">
            <a:spLocks/>
          </p:cNvSpPr>
          <p:nvPr/>
        </p:nvSpPr>
        <p:spPr bwMode="auto">
          <a:xfrm>
            <a:off x="1331913" y="1557338"/>
            <a:ext cx="74168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US" sz="2400">
                <a:latin typeface="Gill Sans MT" pitchFamily="34" charset="0"/>
              </a:rPr>
              <a:t>For conversion from hourly labor in loans made following      relation Labor: 1 credit = 16 hours of classroom work a semester.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US" sz="2400">
                <a:latin typeface="Gill Sans MT" pitchFamily="34" charset="0"/>
              </a:rPr>
              <a:t>Educational work plans in the field are divided into three sections: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n-US" sz="2400">
                <a:latin typeface="Gill Sans MT" pitchFamily="34" charset="0"/>
              </a:rPr>
              <a:t>general subjects (containing 74 credits);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n-US" sz="2400">
                <a:latin typeface="Gill Sans MT" pitchFamily="34" charset="0"/>
              </a:rPr>
              <a:t>basic disciplines  (116 credits);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n-US" sz="2400">
                <a:latin typeface="Gill Sans MT" pitchFamily="34" charset="0"/>
              </a:rPr>
              <a:t>Majors (containing 66 credit)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en-US" sz="2400">
                <a:latin typeface="Gill Sans MT" pitchFamily="34" charset="0"/>
              </a:rPr>
              <a:t>Total 256 staff on admission to the Bachelor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US" sz="280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8313" y="1268413"/>
            <a:ext cx="8064500" cy="4665662"/>
          </a:xfrm>
        </p:spPr>
        <p:txBody>
          <a:bodyPr/>
          <a:lstStyle/>
          <a:p>
            <a:pPr marL="342900" indent="-342900"/>
            <a:r>
              <a:rPr lang="en-US" smtClean="0"/>
              <a:t>The following relation of compulsory and elective subjects:</a:t>
            </a:r>
          </a:p>
          <a:p>
            <a:pPr marL="342900" indent="-342900" eaLnBrk="1" hangingPunct="1">
              <a:buFontTx/>
              <a:buChar char="-"/>
            </a:pPr>
            <a:r>
              <a:rPr lang="en-US" smtClean="0"/>
              <a:t>for general studies 75% to 25%;</a:t>
            </a:r>
          </a:p>
          <a:p>
            <a:pPr marL="342900" indent="-342900" eaLnBrk="1" hangingPunct="1">
              <a:buFontTx/>
              <a:buChar char="-"/>
            </a:pPr>
            <a:r>
              <a:rPr lang="en-US" smtClean="0"/>
              <a:t> for basic subjects 60% to 40%:</a:t>
            </a:r>
          </a:p>
          <a:p>
            <a:pPr marL="342900" indent="-342900" eaLnBrk="1" hangingPunct="1">
              <a:buFontTx/>
              <a:buChar char="-"/>
            </a:pPr>
            <a:r>
              <a:rPr lang="en-US" smtClean="0"/>
              <a:t>majors for 55% to 45%.</a:t>
            </a:r>
          </a:p>
          <a:p>
            <a:pPr marL="342900" indent="-342900" eaLnBrk="1" hangingPunct="1">
              <a:buFontTx/>
              <a:buChar char="-"/>
            </a:pPr>
            <a:r>
              <a:rPr lang="en-US" smtClean="0"/>
              <a:t>Individual curriculum for each student is formed in each academic year personally by the student, if necessary with the help of advisors.</a:t>
            </a:r>
          </a:p>
          <a:p>
            <a:pPr marL="342900" indent="-342900" eaLnBrk="1" hangingPunct="1">
              <a:buFontTx/>
              <a:buChar char="-"/>
            </a:pPr>
            <a:r>
              <a:rPr lang="en-US" smtClean="0"/>
              <a:t>The plan approved by the dean of the faculty and stored in the Registration Centre. Approved copy issued to the student.</a:t>
            </a: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1042988" y="549275"/>
            <a:ext cx="7820025" cy="927100"/>
          </a:xfrm>
          <a:prstGeom prst="rect">
            <a:avLst/>
          </a:prstGeom>
          <a:effectLst/>
        </p:spPr>
        <p:txBody>
          <a:bodyPr anchor="ctr">
            <a:normAutofit/>
          </a:bodyPr>
          <a:lstStyle/>
          <a:p>
            <a:pPr marL="639763" indent="-457200" eaLnBrk="0" hangingPunct="0">
              <a:lnSpc>
                <a:spcPct val="80000"/>
              </a:lnSpc>
              <a:defRPr/>
            </a:pPr>
            <a:r>
              <a:rPr lang="ru-RU" sz="27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sz="27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5. </a:t>
            </a:r>
            <a:r>
              <a:rPr lang="en-US" sz="27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The credit system of education</a:t>
            </a:r>
            <a:r>
              <a: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/>
            </a:r>
            <a:br>
              <a:rPr lang="en-US" sz="33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</a:br>
            <a:endParaRPr lang="ru-RU" sz="410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188" y="549275"/>
            <a:ext cx="825658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5.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The credit system of education</a:t>
            </a:r>
          </a:p>
        </p:txBody>
      </p:sp>
      <p:sp>
        <p:nvSpPr>
          <p:cNvPr id="45059" name="Прямоугольник 7"/>
          <p:cNvSpPr>
            <a:spLocks noChangeArrowheads="1"/>
          </p:cNvSpPr>
          <p:nvPr/>
        </p:nvSpPr>
        <p:spPr bwMode="auto">
          <a:xfrm>
            <a:off x="1042988" y="1196975"/>
            <a:ext cx="770572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</a:pPr>
            <a:endParaRPr lang="en-US"/>
          </a:p>
          <a:p>
            <a:pPr marL="342900" indent="-342900" algn="just">
              <a:lnSpc>
                <a:spcPct val="90000"/>
              </a:lnSpc>
            </a:pPr>
            <a:r>
              <a:rPr lang="ru-RU" b="1"/>
              <a:t>	</a:t>
            </a:r>
            <a:r>
              <a:rPr lang="en-US" b="1"/>
              <a:t>Universities responsible for all methodological support of educational process. In particular, for each specialty until July 5 to be prepared:</a:t>
            </a:r>
          </a:p>
          <a:p>
            <a:pPr marL="342900" indent="-342900" algn="just">
              <a:lnSpc>
                <a:spcPct val="90000"/>
              </a:lnSpc>
              <a:buFont typeface="Arial" charset="0"/>
              <a:buChar char="•"/>
            </a:pPr>
            <a:r>
              <a:rPr lang="en-US" b="1"/>
              <a:t>Program of disciplines for students (Sillabus), which include topics and duration of each session;</a:t>
            </a:r>
          </a:p>
          <a:p>
            <a:pPr marL="342900" indent="-342900" algn="just">
              <a:lnSpc>
                <a:spcPct val="90000"/>
              </a:lnSpc>
              <a:buFont typeface="Arial" charset="0"/>
              <a:buChar char="•"/>
            </a:pPr>
            <a:r>
              <a:rPr lang="en-US" b="1"/>
              <a:t>curriculum on all disciplines (in accordance with the working curriculum) with the complexity of the credits;</a:t>
            </a:r>
          </a:p>
          <a:p>
            <a:pPr marL="342900" indent="-342900" algn="just">
              <a:lnSpc>
                <a:spcPct val="90000"/>
              </a:lnSpc>
              <a:buFont typeface="Arial" charset="0"/>
              <a:buChar char="•"/>
            </a:pPr>
            <a:r>
              <a:rPr lang="en-US" b="1"/>
              <a:t>materials for classroom work in each discipline: the texts of lectures, seminars plans, practical and laboratory classes;</a:t>
            </a:r>
          </a:p>
          <a:p>
            <a:pPr marL="342900" indent="-342900" algn="just">
              <a:lnSpc>
                <a:spcPct val="90000"/>
              </a:lnSpc>
              <a:buFont typeface="Arial" charset="0"/>
              <a:buChar char="•"/>
            </a:pPr>
            <a:r>
              <a:rPr lang="en-US" b="1"/>
              <a:t>sets of visual aids and support materials (handouts) for the classroom;</a:t>
            </a:r>
          </a:p>
          <a:p>
            <a:pPr marL="342900" indent="-342900" algn="just">
              <a:lnSpc>
                <a:spcPct val="90000"/>
              </a:lnSpc>
              <a:buFont typeface="Arial" charset="0"/>
              <a:buChar char="•"/>
            </a:pPr>
            <a:r>
              <a:rPr lang="en-US" b="1"/>
              <a:t>materials of for self-study student under the guidance of a teacher: typing assignments, self-control materials, sample essays, term papers, a list of textbooks and teaching materials in print and electronic forms;</a:t>
            </a:r>
          </a:p>
          <a:p>
            <a:pPr marL="342900" indent="-342900" algn="just">
              <a:lnSpc>
                <a:spcPct val="90000"/>
              </a:lnSpc>
              <a:buFont typeface="Arial" charset="0"/>
              <a:buChar char="•"/>
            </a:pPr>
            <a:r>
              <a:rPr lang="en-US" b="1"/>
              <a:t>Materials for training and work practices: the plans and programs of the practices, forms, reporting;</a:t>
            </a:r>
          </a:p>
          <a:p>
            <a:pPr marL="342900" indent="-342900" algn="just">
              <a:lnSpc>
                <a:spcPct val="90000"/>
              </a:lnSpc>
              <a:buFont typeface="Arial" charset="0"/>
              <a:buChar char="•"/>
            </a:pPr>
            <a:r>
              <a:rPr lang="en-US" b="1"/>
              <a:t>students' knowledge control materials of (quizzes on sections of the course, exam tests, tasks,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262DEC-77FB-4B94-B950-02031D12285E}" type="slidenum">
              <a:rPr lang="ru-RU" smtClean="0">
                <a:solidFill>
                  <a:srgbClr val="B5A788"/>
                </a:solidFill>
                <a:latin typeface="Corbel" pitchFamily="34" charset="0"/>
              </a:rPr>
              <a:pPr eaLnBrk="1" hangingPunct="1"/>
              <a:t>13</a:t>
            </a:fld>
            <a:endParaRPr lang="ru-RU" smtClean="0">
              <a:solidFill>
                <a:srgbClr val="B5A788"/>
              </a:solidFill>
              <a:latin typeface="Corbel" pitchFamily="34" charset="0"/>
            </a:endParaRPr>
          </a:p>
        </p:txBody>
      </p:sp>
      <p:sp>
        <p:nvSpPr>
          <p:cNvPr id="6" name="Заголовок 10"/>
          <p:cNvSpPr txBox="1">
            <a:spLocks/>
          </p:cNvSpPr>
          <p:nvPr/>
        </p:nvSpPr>
        <p:spPr>
          <a:xfrm>
            <a:off x="323850" y="274638"/>
            <a:ext cx="8640763" cy="1143000"/>
          </a:xfrm>
          <a:prstGeom prst="rect">
            <a:avLst/>
          </a:prstGeom>
          <a:effectLst/>
        </p:spPr>
        <p:txBody>
          <a:bodyPr anchor="ctr">
            <a:normAutofit/>
          </a:bodyPr>
          <a:lstStyle/>
          <a:p>
            <a:pPr marL="639763" indent="-457200" eaLnBrk="0" hangingPunct="0">
              <a:defRPr/>
            </a:pPr>
            <a:r>
              <a:rPr lang="en-US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6</a:t>
            </a:r>
            <a:r>
              <a:rPr lang="ru-RU" sz="35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. </a:t>
            </a:r>
            <a:r>
              <a:rPr lang="en-US" sz="35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International Education Programs / Projects</a:t>
            </a:r>
            <a:endParaRPr lang="ru-RU" sz="350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196975"/>
            <a:ext cx="11430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Прямоугольник 7"/>
          <p:cNvSpPr>
            <a:spLocks noChangeArrowheads="1"/>
          </p:cNvSpPr>
          <p:nvPr/>
        </p:nvSpPr>
        <p:spPr bwMode="auto">
          <a:xfrm>
            <a:off x="684213" y="2276475"/>
            <a:ext cx="76438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000" b="1" i="1"/>
              <a:t>Project</a:t>
            </a:r>
            <a:r>
              <a:rPr lang="en-US" sz="2000"/>
              <a:t>: "Implementation of the Bologna Process in the Republic of Tajikistan through the reorganization of the Department of External Relations of universities »(IRORG) (completed in January 2010)</a:t>
            </a:r>
            <a:endParaRPr lang="ru-RU" sz="2000"/>
          </a:p>
        </p:txBody>
      </p:sp>
      <p:sp>
        <p:nvSpPr>
          <p:cNvPr id="46086" name="Прямоугольник 8"/>
          <p:cNvSpPr>
            <a:spLocks noChangeArrowheads="1"/>
          </p:cNvSpPr>
          <p:nvPr/>
        </p:nvSpPr>
        <p:spPr bwMode="auto">
          <a:xfrm>
            <a:off x="755650" y="3644900"/>
            <a:ext cx="7643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000" b="1" i="1"/>
              <a:t>Project</a:t>
            </a:r>
            <a:r>
              <a:rPr lang="en-US" sz="2000"/>
              <a:t>: "The initiative for higher education in the field of computer science in Central Asia» (HEICA)</a:t>
            </a:r>
            <a:endParaRPr lang="ru-RU" sz="2000"/>
          </a:p>
        </p:txBody>
      </p:sp>
      <p:sp>
        <p:nvSpPr>
          <p:cNvPr id="46087" name="Прямоугольник 9"/>
          <p:cNvSpPr>
            <a:spLocks noChangeArrowheads="1"/>
          </p:cNvSpPr>
          <p:nvPr/>
        </p:nvSpPr>
        <p:spPr bwMode="auto">
          <a:xfrm>
            <a:off x="827088" y="4437063"/>
            <a:ext cx="7715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000" b="1" i="1"/>
              <a:t>Project:</a:t>
            </a:r>
            <a:r>
              <a:rPr lang="en-US" sz="2000"/>
              <a:t> "Sustainable water management in Central Asia» (SWAN)</a:t>
            </a:r>
            <a:endParaRPr lang="ru-RU" sz="2000"/>
          </a:p>
        </p:txBody>
      </p:sp>
      <p:pic>
        <p:nvPicPr>
          <p:cNvPr id="4608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125538"/>
            <a:ext cx="23415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9" name="Прямоугольник 11"/>
          <p:cNvSpPr>
            <a:spLocks noChangeArrowheads="1"/>
          </p:cNvSpPr>
          <p:nvPr/>
        </p:nvSpPr>
        <p:spPr bwMode="auto">
          <a:xfrm>
            <a:off x="827088" y="5084763"/>
            <a:ext cx="77771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/>
            <a:r>
              <a:rPr lang="en-US" sz="2000" b="1" i="1"/>
              <a:t>Project</a:t>
            </a:r>
            <a:r>
              <a:rPr lang="en-US" sz="2000"/>
              <a:t> </a:t>
            </a:r>
            <a:r>
              <a:rPr lang="ru-RU" sz="2000"/>
              <a:t>Erasmus Mundus </a:t>
            </a:r>
            <a:r>
              <a:rPr lang="en-US" sz="2000"/>
              <a:t>"Universities need to Central Asia Research and Innovation."</a:t>
            </a:r>
            <a:endParaRPr lang="ru-RU" sz="2000"/>
          </a:p>
        </p:txBody>
      </p:sp>
      <p:sp>
        <p:nvSpPr>
          <p:cNvPr id="46090" name="Прямоугольник 12"/>
          <p:cNvSpPr>
            <a:spLocks noChangeArrowheads="1"/>
          </p:cNvSpPr>
          <p:nvPr/>
        </p:nvSpPr>
        <p:spPr bwMode="auto">
          <a:xfrm>
            <a:off x="827088" y="5876925"/>
            <a:ext cx="78486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i="1"/>
              <a:t>Project</a:t>
            </a:r>
            <a:r>
              <a:rPr lang="en-US" sz="2000"/>
              <a:t> </a:t>
            </a:r>
            <a:r>
              <a:rPr lang="ru-RU" sz="2000"/>
              <a:t>Erasmus Mundus </a:t>
            </a:r>
            <a:r>
              <a:rPr lang="en-US" sz="2000"/>
              <a:t>"Translation of the relevant requirements for Global Education and Technology"</a:t>
            </a:r>
            <a:endParaRPr lang="ru-RU" sz="200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8027987" cy="720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600" b="1" dirty="0" smtClean="0">
                <a:solidFill>
                  <a:srgbClr val="000000"/>
                </a:solidFill>
              </a:rPr>
              <a:t>7. The </a:t>
            </a:r>
            <a:r>
              <a:rPr lang="en-US" sz="2600" b="1" dirty="0">
                <a:solidFill>
                  <a:srgbClr val="000000"/>
                </a:solidFill>
              </a:rPr>
              <a:t>Development Strategy of the </a:t>
            </a:r>
            <a:r>
              <a:rPr lang="en-US" sz="2600" b="1" dirty="0" smtClean="0">
                <a:solidFill>
                  <a:srgbClr val="000000"/>
                </a:solidFill>
              </a:rPr>
              <a:t>Universities </a:t>
            </a:r>
            <a:r>
              <a:rPr lang="en-US" sz="2600" b="1" dirty="0">
                <a:solidFill>
                  <a:srgbClr val="000000"/>
                </a:solidFill>
              </a:rPr>
              <a:t>until 2020</a:t>
            </a:r>
            <a:r>
              <a:rPr lang="ru-RU" sz="2600" b="1" dirty="0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476375" y="1125538"/>
            <a:ext cx="691197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>
                <a:solidFill>
                  <a:srgbClr val="000000"/>
                </a:solidFill>
              </a:rPr>
              <a:t>Improvement </a:t>
            </a:r>
            <a:r>
              <a:rPr lang="en-US">
                <a:solidFill>
                  <a:srgbClr val="000000"/>
                </a:solidFill>
              </a:rPr>
              <a:t>of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curriculum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to the requirements of international standards </a:t>
            </a:r>
            <a:r>
              <a:rPr lang="en-US">
                <a:solidFill>
                  <a:srgbClr val="333333"/>
                </a:solidFill>
                <a:cs typeface="Times New Roman" pitchFamily="18" charset="0"/>
              </a:rPr>
              <a:t>and complete the transition to a three-step level of education</a:t>
            </a:r>
            <a:r>
              <a:rPr lang="ru-RU"/>
              <a:t> </a:t>
            </a:r>
            <a:r>
              <a:rPr lang="en-US"/>
              <a:t>(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Undergraduate, Master, Doctoral)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Development a monitoring system of education</a:t>
            </a:r>
            <a:endParaRPr lang="en-US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Professional development of teachers, improving their mobility and language skills</a:t>
            </a:r>
            <a:r>
              <a:rPr lang="ru-RU"/>
              <a:t> </a:t>
            </a:r>
            <a:endParaRPr lang="en-US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Masters training in accordance with international standards, participation in programs to improve mobility of undergraduates</a:t>
            </a:r>
            <a:r>
              <a:rPr lang="ru-RU"/>
              <a:t> </a:t>
            </a:r>
            <a:endParaRPr lang="en-US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Expansion of International Relations at the Universities and receive international accreditation</a:t>
            </a:r>
            <a:endParaRPr lang="ru-RU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47108" name="Picture 12" descr="_L0X81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508500"/>
            <a:ext cx="3132138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13" descr="_L0X83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08500"/>
            <a:ext cx="31686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36"/>
          <p:cNvGrpSpPr>
            <a:grpSpLocks noChangeAspect="1"/>
          </p:cNvGrpSpPr>
          <p:nvPr/>
        </p:nvGrpSpPr>
        <p:grpSpPr bwMode="auto">
          <a:xfrm>
            <a:off x="250825" y="2133600"/>
            <a:ext cx="8497888" cy="4535488"/>
            <a:chOff x="2281" y="2143"/>
            <a:chExt cx="11294" cy="4479"/>
          </a:xfrm>
        </p:grpSpPr>
        <p:sp>
          <p:nvSpPr>
            <p:cNvPr id="48144" name="AutoShape 37"/>
            <p:cNvSpPr>
              <a:spLocks noChangeAspect="1" noChangeArrowheads="1"/>
            </p:cNvSpPr>
            <p:nvPr/>
          </p:nvSpPr>
          <p:spPr bwMode="auto">
            <a:xfrm>
              <a:off x="2281" y="2143"/>
              <a:ext cx="11294" cy="4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Pyr1"/>
            <p:cNvSpPr>
              <a:spLocks noEditPoints="1" noChangeArrowheads="1"/>
            </p:cNvSpPr>
            <p:nvPr/>
          </p:nvSpPr>
          <p:spPr bwMode="auto">
            <a:xfrm rot="10800000">
              <a:off x="6193" y="4717"/>
              <a:ext cx="3476" cy="992"/>
            </a:xfrm>
            <a:custGeom>
              <a:avLst/>
              <a:gdLst>
                <a:gd name="T0" fmla="*/ 7 w 21600"/>
                <a:gd name="T1" fmla="*/ 0 h 21600"/>
                <a:gd name="T2" fmla="*/ 14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146" name="Pyr2"/>
            <p:cNvSpPr>
              <a:spLocks noEditPoints="1" noChangeArrowheads="1"/>
            </p:cNvSpPr>
            <p:nvPr/>
          </p:nvSpPr>
          <p:spPr bwMode="auto">
            <a:xfrm rot="10800000">
              <a:off x="3802" y="3430"/>
              <a:ext cx="8258" cy="1161"/>
            </a:xfrm>
            <a:custGeom>
              <a:avLst/>
              <a:gdLst>
                <a:gd name="T0" fmla="*/ 123 w 21600"/>
                <a:gd name="T1" fmla="*/ 0 h 21600"/>
                <a:gd name="T2" fmla="*/ 338 w 21600"/>
                <a:gd name="T3" fmla="*/ 0 h 21600"/>
                <a:gd name="T4" fmla="*/ 461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6 w 21600"/>
                <a:gd name="T13" fmla="*/ 502 h 21600"/>
                <a:gd name="T14" fmla="*/ 15812 w 21600"/>
                <a:gd name="T15" fmla="*/ 2109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333399">
                <a:alpha val="79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8147" name="Pyr4"/>
            <p:cNvSpPr>
              <a:spLocks noEditPoints="1" noChangeArrowheads="1"/>
            </p:cNvSpPr>
            <p:nvPr/>
          </p:nvSpPr>
          <p:spPr bwMode="auto">
            <a:xfrm rot="10800000">
              <a:off x="2281" y="2143"/>
              <a:ext cx="11294" cy="1161"/>
            </a:xfrm>
            <a:custGeom>
              <a:avLst/>
              <a:gdLst>
                <a:gd name="T0" fmla="*/ 209 w 21600"/>
                <a:gd name="T1" fmla="*/ 0 h 21600"/>
                <a:gd name="T2" fmla="*/ 1405 w 21600"/>
                <a:gd name="T3" fmla="*/ 0 h 21600"/>
                <a:gd name="T4" fmla="*/ 1615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8 w 21600"/>
                <a:gd name="T13" fmla="*/ 502 h 21600"/>
                <a:gd name="T14" fmla="*/ 17312 w 21600"/>
                <a:gd name="T15" fmla="*/ 2109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99CC00">
                <a:alpha val="65097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34499" name="Oval 3"/>
          <p:cNvSpPr>
            <a:spLocks noChangeArrowheads="1"/>
          </p:cNvSpPr>
          <p:nvPr/>
        </p:nvSpPr>
        <p:spPr bwMode="auto">
          <a:xfrm>
            <a:off x="323850" y="981075"/>
            <a:ext cx="2592388" cy="1152525"/>
          </a:xfrm>
          <a:prstGeom prst="ellipse">
            <a:avLst/>
          </a:prstGeom>
          <a:solidFill>
            <a:schemeClr val="hlink">
              <a:alpha val="74901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3635375" y="5734050"/>
            <a:ext cx="1944688" cy="1079500"/>
          </a:xfrm>
          <a:prstGeom prst="ellipse">
            <a:avLst/>
          </a:prstGeom>
          <a:solidFill>
            <a:srgbClr val="3366FF">
              <a:alpha val="8392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Universities</a:t>
            </a:r>
          </a:p>
        </p:txBody>
      </p:sp>
      <p:sp>
        <p:nvSpPr>
          <p:cNvPr id="234510" name="Text Box 14"/>
          <p:cNvSpPr txBox="1">
            <a:spLocks noChangeArrowheads="1"/>
          </p:cNvSpPr>
          <p:nvPr/>
        </p:nvSpPr>
        <p:spPr bwMode="auto">
          <a:xfrm>
            <a:off x="3708400" y="48688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Joint Projects</a:t>
            </a:r>
            <a:endParaRPr lang="ru-RU"/>
          </a:p>
        </p:txBody>
      </p:sp>
      <p:sp>
        <p:nvSpPr>
          <p:cNvPr id="234513" name="Text Box 17"/>
          <p:cNvSpPr txBox="1">
            <a:spLocks noChangeArrowheads="1"/>
          </p:cNvSpPr>
          <p:nvPr/>
        </p:nvSpPr>
        <p:spPr bwMode="auto">
          <a:xfrm>
            <a:off x="2327275" y="3573463"/>
            <a:ext cx="4387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Integration, Cooperation and Innovation infrastructure</a:t>
            </a:r>
            <a:endParaRPr lang="ru-RU"/>
          </a:p>
        </p:txBody>
      </p:sp>
      <p:sp>
        <p:nvSpPr>
          <p:cNvPr id="234515" name="Oval 19"/>
          <p:cNvSpPr>
            <a:spLocks noChangeArrowheads="1"/>
          </p:cNvSpPr>
          <p:nvPr/>
        </p:nvSpPr>
        <p:spPr bwMode="auto">
          <a:xfrm>
            <a:off x="2916238" y="1052513"/>
            <a:ext cx="2449512" cy="1079500"/>
          </a:xfrm>
          <a:prstGeom prst="ellipse">
            <a:avLst/>
          </a:prstGeom>
          <a:solidFill>
            <a:schemeClr val="hlink">
              <a:alpha val="74901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517" name="Text Box 21"/>
          <p:cNvSpPr txBox="1">
            <a:spLocks noChangeArrowheads="1"/>
          </p:cNvSpPr>
          <p:nvPr/>
        </p:nvSpPr>
        <p:spPr bwMode="auto">
          <a:xfrm>
            <a:off x="611188" y="1268413"/>
            <a:ext cx="1944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The Academy of Sciences</a:t>
            </a:r>
            <a:r>
              <a:rPr lang="ru-RU"/>
              <a:t> </a:t>
            </a:r>
          </a:p>
        </p:txBody>
      </p:sp>
      <p:sp>
        <p:nvSpPr>
          <p:cNvPr id="234518" name="Text Box 22"/>
          <p:cNvSpPr txBox="1">
            <a:spLocks noChangeArrowheads="1"/>
          </p:cNvSpPr>
          <p:nvPr/>
        </p:nvSpPr>
        <p:spPr bwMode="auto">
          <a:xfrm>
            <a:off x="3132138" y="1196975"/>
            <a:ext cx="2087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Institutions of higher education</a:t>
            </a:r>
            <a:endParaRPr lang="ru-RU"/>
          </a:p>
        </p:txBody>
      </p:sp>
      <p:sp>
        <p:nvSpPr>
          <p:cNvPr id="234523" name="Oval 27"/>
          <p:cNvSpPr>
            <a:spLocks noChangeArrowheads="1"/>
          </p:cNvSpPr>
          <p:nvPr/>
        </p:nvSpPr>
        <p:spPr bwMode="auto">
          <a:xfrm>
            <a:off x="5364163" y="1052513"/>
            <a:ext cx="1800225" cy="1079500"/>
          </a:xfrm>
          <a:prstGeom prst="ellipse">
            <a:avLst/>
          </a:prstGeom>
          <a:solidFill>
            <a:schemeClr val="hlink">
              <a:alpha val="74901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524" name="Text Box 28"/>
          <p:cNvSpPr txBox="1">
            <a:spLocks noChangeArrowheads="1"/>
          </p:cNvSpPr>
          <p:nvPr/>
        </p:nvSpPr>
        <p:spPr bwMode="auto">
          <a:xfrm>
            <a:off x="5795963" y="1196975"/>
            <a:ext cx="1057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Techno-Parks</a:t>
            </a:r>
            <a:endParaRPr lang="ru-RU"/>
          </a:p>
        </p:txBody>
      </p:sp>
      <p:sp>
        <p:nvSpPr>
          <p:cNvPr id="234525" name="Oval 29"/>
          <p:cNvSpPr>
            <a:spLocks noChangeArrowheads="1"/>
          </p:cNvSpPr>
          <p:nvPr/>
        </p:nvSpPr>
        <p:spPr bwMode="auto">
          <a:xfrm>
            <a:off x="7235825" y="1052513"/>
            <a:ext cx="1908175" cy="1079500"/>
          </a:xfrm>
          <a:prstGeom prst="ellipse">
            <a:avLst/>
          </a:prstGeom>
          <a:solidFill>
            <a:schemeClr val="hlink">
              <a:alpha val="74901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526" name="Text Box 30"/>
          <p:cNvSpPr txBox="1">
            <a:spLocks noChangeArrowheads="1"/>
          </p:cNvSpPr>
          <p:nvPr/>
        </p:nvSpPr>
        <p:spPr bwMode="auto">
          <a:xfrm>
            <a:off x="7524750" y="1412875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Enterprises</a:t>
            </a:r>
            <a:r>
              <a:rPr lang="ru-RU"/>
              <a:t> </a:t>
            </a:r>
          </a:p>
        </p:txBody>
      </p:sp>
      <p:sp>
        <p:nvSpPr>
          <p:cNvPr id="48142" name="Rectangle 33"/>
          <p:cNvSpPr>
            <a:spLocks noChangeArrowheads="1"/>
          </p:cNvSpPr>
          <p:nvPr/>
        </p:nvSpPr>
        <p:spPr bwMode="auto">
          <a:xfrm>
            <a:off x="1042988" y="73025"/>
            <a:ext cx="810101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>
                <a:solidFill>
                  <a:srgbClr val="000000"/>
                </a:solidFill>
              </a:rPr>
              <a:t>7.The Development Strategy of the Universities until 2020</a:t>
            </a:r>
            <a:endParaRPr lang="ru-RU" sz="2800" b="1">
              <a:solidFill>
                <a:srgbClr val="000000"/>
              </a:solidFill>
            </a:endParaRPr>
          </a:p>
        </p:txBody>
      </p:sp>
      <p:sp>
        <p:nvSpPr>
          <p:cNvPr id="48143" name="Rectangle 41"/>
          <p:cNvSpPr>
            <a:spLocks noChangeArrowheads="1"/>
          </p:cNvSpPr>
          <p:nvPr/>
        </p:nvSpPr>
        <p:spPr bwMode="auto">
          <a:xfrm>
            <a:off x="2916238" y="2276475"/>
            <a:ext cx="3232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Academic Master’s Programs </a:t>
            </a:r>
            <a:br>
              <a:rPr lang="en-US"/>
            </a:br>
            <a:r>
              <a:rPr lang="en-US"/>
              <a:t>Postgraduate Programs</a:t>
            </a:r>
            <a:br>
              <a:rPr lang="en-US"/>
            </a:br>
            <a:r>
              <a:rPr lang="en-US"/>
              <a:t>Retraining Programs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3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3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4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4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animBg="1"/>
      <p:bldP spid="234500" grpId="0" animBg="1"/>
      <p:bldP spid="234510" grpId="0"/>
      <p:bldP spid="234513" grpId="0"/>
      <p:bldP spid="234515" grpId="0" animBg="1"/>
      <p:bldP spid="234517" grpId="0"/>
      <p:bldP spid="234518" grpId="0"/>
      <p:bldP spid="234523" grpId="0" animBg="1"/>
      <p:bldP spid="234524" grpId="0"/>
      <p:bldP spid="234525" grpId="0" animBg="1"/>
      <p:bldP spid="2345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E60645-66BB-4A5A-BDBB-9393AAC8CF3D}" type="slidenum">
              <a:rPr lang="ru-RU" smtClean="0">
                <a:solidFill>
                  <a:schemeClr val="tx2"/>
                </a:solidFill>
              </a:rPr>
              <a:pPr eaLnBrk="1" hangingPunct="1"/>
              <a:t>16</a:t>
            </a:fld>
            <a:endParaRPr lang="ru-RU" smtClean="0">
              <a:solidFill>
                <a:schemeClr val="tx2"/>
              </a:solidFill>
            </a:endParaRPr>
          </a:p>
        </p:txBody>
      </p:sp>
      <p:sp>
        <p:nvSpPr>
          <p:cNvPr id="49158" name="Rectangle 25"/>
          <p:cNvSpPr>
            <a:spLocks noChangeArrowheads="1"/>
          </p:cNvSpPr>
          <p:nvPr/>
        </p:nvSpPr>
        <p:spPr bwMode="auto">
          <a:xfrm rot="20148939">
            <a:off x="587374" y="500389"/>
            <a:ext cx="2657475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003366"/>
                </a:solidFill>
                <a:latin typeface="Blackadder ITC" pitchFamily="82" charset="0"/>
              </a:rPr>
              <a:t>Thanks!!!</a:t>
            </a:r>
            <a:endParaRPr lang="ru-RU" sz="4000" b="1" i="1">
              <a:solidFill>
                <a:srgbClr val="003366"/>
              </a:solidFill>
              <a:latin typeface="Blackadder ITC" pitchFamily="82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77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929563" cy="785813"/>
          </a:xfrm>
        </p:spPr>
        <p:txBody>
          <a:bodyPr lIns="91440" tIns="45720" rIns="91440" bIns="4572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rgbClr val="FF0000"/>
                </a:solidFill>
              </a:rPr>
              <a:t>1</a:t>
            </a:r>
            <a:r>
              <a:rPr lang="en-US" sz="3200" i="1" dirty="0" smtClean="0">
                <a:solidFill>
                  <a:srgbClr val="FF0000"/>
                </a:solidFill>
                <a:latin typeface="Rockwell Extra Bold" pitchFamily="18" charset="0"/>
              </a:rPr>
              <a:t>. About Tajikistan briefly </a:t>
            </a:r>
            <a:endParaRPr lang="ru-RU" sz="3200" i="1" dirty="0" smtClean="0">
              <a:solidFill>
                <a:schemeClr val="tx1"/>
              </a:solidFill>
              <a:latin typeface="Times New Roman Tj" pitchFamily="18" charset="-52"/>
              <a:ea typeface="+mn-ea"/>
              <a:cs typeface="+mn-cs"/>
            </a:endParaRPr>
          </a:p>
        </p:txBody>
      </p:sp>
      <p:sp>
        <p:nvSpPr>
          <p:cNvPr id="3481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DC183-E5AB-43DF-86C6-43B05A1DFFBC}" type="slidenum">
              <a:rPr lang="ru-RU" smtClean="0">
                <a:solidFill>
                  <a:schemeClr val="tx2"/>
                </a:solidFill>
              </a:rPr>
              <a:pPr eaLnBrk="1" hangingPunct="1"/>
              <a:t>2</a:t>
            </a:fld>
            <a:endParaRPr lang="ru-RU" smtClean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319780-2A5E-4D24-8FF8-3BC9A63983E8}" type="slidenum">
              <a:rPr lang="ru-RU" smtClean="0"/>
              <a:pPr eaLnBrk="1" hangingPunct="1"/>
              <a:t>3</a:t>
            </a:fld>
            <a:endParaRPr lang="ru-RU" smtClean="0"/>
          </a:p>
        </p:txBody>
      </p:sp>
      <p:sp>
        <p:nvSpPr>
          <p:cNvPr id="9" name="Rectangle 177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929563" cy="785813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rgbClr val="FF0000"/>
                </a:solidFill>
              </a:rPr>
              <a:t>1</a:t>
            </a:r>
            <a:r>
              <a:rPr lang="en-US" sz="3200" i="1" dirty="0" smtClean="0">
                <a:solidFill>
                  <a:srgbClr val="FF0000"/>
                </a:solidFill>
                <a:latin typeface="Rockwell Extra Bold" pitchFamily="18" charset="0"/>
              </a:rPr>
              <a:t>. About Tajikistan briefly</a:t>
            </a:r>
            <a:endParaRPr lang="ru-RU" sz="3200" i="1" dirty="0" smtClean="0">
              <a:solidFill>
                <a:srgbClr val="FF0000"/>
              </a:solidFill>
              <a:latin typeface="Times New Roman Tj" pitchFamily="18" charset="-52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500" y="896938"/>
          <a:ext cx="7961313" cy="5099051"/>
        </p:xfrm>
        <a:graphic>
          <a:graphicData uri="http://schemas.openxmlformats.org/drawingml/2006/table">
            <a:tbl>
              <a:tblPr/>
              <a:tblGrid>
                <a:gridCol w="2292350"/>
                <a:gridCol w="5668963"/>
              </a:tblGrid>
              <a:tr h="357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Location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South-East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Central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Asia,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Territory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143.1 thousand km2 (93% 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mountains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3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Neighboring countries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Uzbekistan (western and northern part; 910 km),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Kirgizstan (northern part; 630 km),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Afghanistan (southern; 1030 km),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China (eastern; 430 km) 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7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Population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7516, 2 thousand people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Tajik = 68%; Uzbek =23%; Russian =5%; Tatars, Kirgiz and other nationalities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Capital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Dushanbe (1,2 million)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Language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Tajik – State language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Russian – Language of the interethnic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communication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State holiday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Independence day – September 9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(1991 y.)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Currency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Somoni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-14288" y="433388"/>
            <a:ext cx="8229601" cy="1066800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Some statistics on higher education of RT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093D05-A6BD-413C-834C-8B02C1C6030F}" type="slidenum">
              <a:rPr lang="ru-RU" smtClean="0">
                <a:solidFill>
                  <a:srgbClr val="FFFFFF"/>
                </a:solidFill>
              </a:rPr>
              <a:pPr eaLnBrk="1" hangingPunct="1"/>
              <a:t>4</a:t>
            </a:fld>
            <a:endParaRPr 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00113" y="1508125"/>
          <a:ext cx="7743825" cy="4295775"/>
        </p:xfrm>
        <a:graphic>
          <a:graphicData uri="http://schemas.openxmlformats.org/drawingml/2006/table">
            <a:tbl>
              <a:tblPr/>
              <a:tblGrid>
                <a:gridCol w="5040312"/>
                <a:gridCol w="2703513"/>
              </a:tblGrid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Reporting period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Beginning of 20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-20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academic year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Number of Higher Educational Institutions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Number of students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167.9 thousand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Female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53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9 thousand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Students enrolled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thousand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female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thousand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Specialists qualified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thousand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Female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thousand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About 10 thousand specialists qualified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571500" y="549275"/>
            <a:ext cx="7497763" cy="593725"/>
          </a:xfrm>
        </p:spPr>
        <p:txBody>
          <a:bodyPr/>
          <a:lstStyle/>
          <a:p>
            <a:pPr eaLnBrk="1" hangingPunct="1"/>
            <a:r>
              <a:rPr lang="ru-RU" sz="3200" cap="none" smtClean="0"/>
              <a:t> </a:t>
            </a:r>
          </a:p>
        </p:txBody>
      </p:sp>
      <p:sp>
        <p:nvSpPr>
          <p:cNvPr id="3789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093DD3-1C30-4477-AD6D-14AB99D1B6AD}" type="slidenum">
              <a:rPr lang="ru-RU" smtClean="0">
                <a:solidFill>
                  <a:srgbClr val="FFFFFF"/>
                </a:solidFill>
              </a:rPr>
              <a:pPr eaLnBrk="1" hangingPunct="1"/>
              <a:t>5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650" y="692150"/>
            <a:ext cx="777716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Some statistics on higher education of RT</a:t>
            </a:r>
          </a:p>
        </p:txBody>
      </p:sp>
      <p:pic>
        <p:nvPicPr>
          <p:cNvPr id="3789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76327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43000"/>
            <a:ext cx="7993063" cy="1066800"/>
          </a:xfrm>
        </p:spPr>
        <p:txBody>
          <a:bodyPr/>
          <a:lstStyle/>
          <a:p>
            <a:pPr eaLnBrk="1" hangingPunct="1"/>
            <a:r>
              <a:rPr lang="en-US" sz="3200" smtClean="0"/>
              <a:t>3. Main lows and decisions</a:t>
            </a:r>
            <a:endParaRPr lang="ru-RU" sz="32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Constitution of Tajik Republic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Low of Tajik Republic on </a:t>
            </a:r>
            <a:r>
              <a:rPr lang="ru-RU" sz="2400" smtClean="0"/>
              <a:t>«</a:t>
            </a:r>
            <a:r>
              <a:rPr lang="en-US" sz="2400" smtClean="0"/>
              <a:t>Education</a:t>
            </a:r>
            <a:r>
              <a:rPr lang="ru-RU" sz="2400" smtClean="0"/>
              <a:t>»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Education reform plan for the period</a:t>
            </a:r>
            <a:r>
              <a:rPr lang="ru-RU" sz="2400" smtClean="0"/>
              <a:t> 2004-2014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State program for preparing of specialists on pedagogy in </a:t>
            </a:r>
            <a:r>
              <a:rPr lang="ru-RU" sz="2400" smtClean="0"/>
              <a:t>2005-2012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Low of Tajik Republic on</a:t>
            </a:r>
            <a:r>
              <a:rPr lang="ru-RU" sz="2400" smtClean="0"/>
              <a:t> «</a:t>
            </a:r>
            <a:r>
              <a:rPr lang="en-US" sz="2400" smtClean="0"/>
              <a:t>Higher Professional Education and after university Education</a:t>
            </a:r>
            <a:r>
              <a:rPr lang="ru-RU" sz="2400" smtClean="0"/>
              <a:t>»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1008062"/>
          </a:xfrm>
        </p:spPr>
        <p:txBody>
          <a:bodyPr/>
          <a:lstStyle/>
          <a:p>
            <a:pPr eaLnBrk="1" hangingPunct="1"/>
            <a:r>
              <a:rPr lang="ru-RU" sz="3200" smtClean="0"/>
              <a:t>4. </a:t>
            </a:r>
            <a:r>
              <a:rPr lang="en-US" sz="3200" smtClean="0"/>
              <a:t>Monitoring of education quality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6577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In </a:t>
            </a:r>
            <a:r>
              <a:rPr lang="ru-RU" smtClean="0"/>
              <a:t>2007 </a:t>
            </a:r>
            <a:r>
              <a:rPr lang="en-US" smtClean="0"/>
              <a:t>a state service for education control was established</a:t>
            </a:r>
            <a:endParaRPr lang="ru-RU" smtClean="0"/>
          </a:p>
          <a:p>
            <a:pPr eaLnBrk="1" hangingPunct="1"/>
            <a:r>
              <a:rPr lang="en-US" smtClean="0"/>
              <a:t>In each university established a department for monitoring of quality assurance</a:t>
            </a:r>
            <a:endParaRPr lang="ru-RU" smtClean="0"/>
          </a:p>
          <a:p>
            <a:pPr eaLnBrk="1" hangingPunct="1"/>
            <a:r>
              <a:rPr lang="en-US" smtClean="0"/>
              <a:t>The development of third generation and </a:t>
            </a:r>
            <a:r>
              <a:rPr lang="en-US" smtClean="0">
                <a:solidFill>
                  <a:srgbClr val="333333"/>
                </a:solidFill>
                <a:cs typeface="Times New Roman" pitchFamily="18" charset="0"/>
              </a:rPr>
              <a:t>a three-step  </a:t>
            </a:r>
            <a:r>
              <a:rPr lang="en-US" smtClean="0"/>
              <a:t>level of education program started already</a:t>
            </a:r>
          </a:p>
          <a:p>
            <a:pPr eaLnBrk="1" hangingPunct="1"/>
            <a:r>
              <a:rPr lang="en-US" smtClean="0"/>
              <a:t>In each university established working groups (committees) for curricula and education program development</a:t>
            </a: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EBCD4-171A-4422-9D54-8D958666B5BC}" type="slidenum">
              <a:rPr lang="ru-RU" smtClean="0">
                <a:solidFill>
                  <a:srgbClr val="FFFFFF"/>
                </a:solidFill>
              </a:rPr>
              <a:pPr eaLnBrk="1" hangingPunct="1"/>
              <a:t>7</a:t>
            </a:fld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sz="half" idx="1"/>
          </p:nvPr>
        </p:nvSpPr>
        <p:spPr>
          <a:xfrm>
            <a:off x="363538" y="1341438"/>
            <a:ext cx="8423275" cy="49180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Decision of the Ministry of Education of RT № 698 from 22.09.2004, the starting with the 2005-2006 school year at the two universities (TUT, TSUC) introduced a credit system.</a:t>
            </a:r>
            <a:br>
              <a:rPr lang="en-US" sz="2400" smtClean="0"/>
            </a:br>
            <a:r>
              <a:rPr lang="en-US" sz="2400" smtClean="0"/>
              <a:t>The system implemented in phases.</a:t>
            </a:r>
            <a:br>
              <a:rPr lang="en-US" sz="2400" smtClean="0"/>
            </a:br>
            <a:r>
              <a:rPr lang="en-US" sz="2400" smtClean="0"/>
              <a:t>Already,  all students enrolled in the system.</a:t>
            </a:r>
            <a:br>
              <a:rPr lang="en-US" sz="2400" smtClean="0"/>
            </a:br>
            <a:r>
              <a:rPr lang="en-US" sz="2400" smtClean="0"/>
              <a:t>All curricula of Bachelor approved and adopted.</a:t>
            </a:r>
            <a:br>
              <a:rPr lang="en-US" sz="2400" smtClean="0"/>
            </a:br>
            <a:r>
              <a:rPr lang="en-US" sz="2400" smtClean="0"/>
              <a:t>Postgraduate training programs are at the last stage - getting confirmation.</a:t>
            </a:r>
            <a:endParaRPr lang="ru-RU" sz="2400" smtClean="0"/>
          </a:p>
        </p:txBody>
      </p:sp>
      <p:sp>
        <p:nvSpPr>
          <p:cNvPr id="4096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BD7F21-8F59-4405-A8B5-0DBEAC5DA12F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282" y="214313"/>
            <a:ext cx="8102134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5. </a:t>
            </a:r>
            <a:r>
              <a:rPr lang="en-US" sz="3200" dirty="0" smtClean="0"/>
              <a:t>The credit system of education</a:t>
            </a:r>
            <a:endParaRPr lang="ru-RU" sz="3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196975"/>
            <a:ext cx="8280400" cy="5400675"/>
          </a:xfrm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/>
              <a:t>In organizing the learning process by credit technology the program and curriculum approved by a special decision of the Ministry of Education of RT.</a:t>
            </a:r>
          </a:p>
          <a:p>
            <a:pPr marL="342900" indent="-342900" algn="just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/>
              <a:t>implement the credit system uses three forms of the curriculum for each specialty:</a:t>
            </a:r>
          </a:p>
          <a:p>
            <a:pPr marL="342900" indent="-342900" algn="just" eaLnBrk="1" hangingPunct="1">
              <a:lnSpc>
                <a:spcPct val="90000"/>
              </a:lnSpc>
            </a:pPr>
            <a:r>
              <a:rPr lang="ru-RU" sz="2000" b="1" smtClean="0"/>
              <a:t>-</a:t>
            </a:r>
            <a:r>
              <a:rPr lang="en-US" sz="2000" smtClean="0"/>
              <a:t> basic (general specialty) curriculums approved by the Ministry of Education of RT and employees to determine the content and complexity of academic work of each student</a:t>
            </a:r>
          </a:p>
          <a:p>
            <a:pPr marL="342900" indent="-342900" algn="just" eaLnBrk="1" hangingPunct="1">
              <a:lnSpc>
                <a:spcPct val="90000"/>
              </a:lnSpc>
            </a:pPr>
            <a:endParaRPr lang="ru-RU" sz="2000" smtClean="0"/>
          </a:p>
          <a:p>
            <a:pPr marL="342900" indent="-342900" algn="just" eaLnBrk="1" hangingPunct="1">
              <a:lnSpc>
                <a:spcPct val="90000"/>
              </a:lnSpc>
            </a:pPr>
            <a:r>
              <a:rPr lang="ru-RU" sz="2000" b="1" smtClean="0"/>
              <a:t>-</a:t>
            </a:r>
            <a:r>
              <a:rPr lang="en-US" sz="2000" smtClean="0"/>
              <a:t> individual training plans drawn up with the participation of the academic adviser (Adviser), and determining the educational trajectory of students</a:t>
            </a:r>
          </a:p>
          <a:p>
            <a:pPr marL="342900" indent="-342900" algn="just" eaLnBrk="1" hangingPunct="1">
              <a:lnSpc>
                <a:spcPct val="90000"/>
              </a:lnSpc>
            </a:pPr>
            <a:endParaRPr lang="ru-RU" sz="2000" smtClean="0"/>
          </a:p>
          <a:p>
            <a:pPr marL="342900" indent="-342900" algn="just">
              <a:lnSpc>
                <a:spcPct val="90000"/>
              </a:lnSpc>
            </a:pPr>
            <a:r>
              <a:rPr lang="ru-RU" sz="2000" b="1" smtClean="0"/>
              <a:t>-</a:t>
            </a:r>
            <a:r>
              <a:rPr lang="en-US" sz="2000" b="1" smtClean="0"/>
              <a:t> </a:t>
            </a:r>
            <a:r>
              <a:rPr lang="en-US" sz="2000" smtClean="0"/>
              <a:t>working plans - is to create an annual schedule of the educational process and the calculation complexity of the training of teachers.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0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476250"/>
            <a:ext cx="7993063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5.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The credit system of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7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832</Words>
  <Application>Microsoft Office PowerPoint</Application>
  <PresentationFormat>Presentazione su schermo (4:3)</PresentationFormat>
  <Paragraphs>126</Paragraphs>
  <Slides>16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16</vt:i4>
      </vt:variant>
      <vt:variant>
        <vt:lpstr>Tema</vt:lpstr>
      </vt:variant>
      <vt:variant>
        <vt:i4>6</vt:i4>
      </vt:variant>
      <vt:variant>
        <vt:lpstr>Titoli diapositive</vt:lpstr>
      </vt:variant>
      <vt:variant>
        <vt:i4>16</vt:i4>
      </vt:variant>
    </vt:vector>
  </HeadingPairs>
  <TitlesOfParts>
    <vt:vector size="38" baseType="lpstr">
      <vt:lpstr>Arial</vt:lpstr>
      <vt:lpstr>Corbel</vt:lpstr>
      <vt:lpstr>Wingdings 2</vt:lpstr>
      <vt:lpstr>Verdana</vt:lpstr>
      <vt:lpstr>Calibri</vt:lpstr>
      <vt:lpstr>Trebuchet MS</vt:lpstr>
      <vt:lpstr>Wingdings</vt:lpstr>
      <vt:lpstr>Lucida Sans Unicode</vt:lpstr>
      <vt:lpstr>Wingdings 3</vt:lpstr>
      <vt:lpstr>Consolas</vt:lpstr>
      <vt:lpstr>Georgia</vt:lpstr>
      <vt:lpstr>Century Schoolbook</vt:lpstr>
      <vt:lpstr>Gill Sans MT</vt:lpstr>
      <vt:lpstr>Times New Roman</vt:lpstr>
      <vt:lpstr>Monotype Corsiva</vt:lpstr>
      <vt:lpstr>Blackadder ITC</vt:lpstr>
      <vt:lpstr>Солнцестояние</vt:lpstr>
      <vt:lpstr>Изящная</vt:lpstr>
      <vt:lpstr>Открытая</vt:lpstr>
      <vt:lpstr>Метро</vt:lpstr>
      <vt:lpstr>Городская</vt:lpstr>
      <vt:lpstr>Эркер</vt:lpstr>
      <vt:lpstr>KHURSHED Teshaev, Technological University of  TAJIKISTAN </vt:lpstr>
      <vt:lpstr>1. About Tajikistan briefly </vt:lpstr>
      <vt:lpstr>1. About Tajikistan briefly</vt:lpstr>
      <vt:lpstr>2. Some statistics on higher education of RT </vt:lpstr>
      <vt:lpstr> </vt:lpstr>
      <vt:lpstr>3. Main lows and decisions</vt:lpstr>
      <vt:lpstr>4. Monitoring of education quality</vt:lpstr>
      <vt:lpstr>5. The credit system of education</vt:lpstr>
      <vt:lpstr>Presentazione standard di PowerPoint</vt:lpstr>
      <vt:lpstr> 5. The credit system of education </vt:lpstr>
      <vt:lpstr>Presentazione standard di PowerPoint</vt:lpstr>
      <vt:lpstr>Presentazione standard di PowerPoint</vt:lpstr>
      <vt:lpstr>Presentazione standard di PowerPoint</vt:lpstr>
      <vt:lpstr>7. The Development Strategy of the Universities until 2020 </vt:lpstr>
      <vt:lpstr>Presentazione standard di PowerPoint</vt:lpstr>
      <vt:lpstr>Presentazione standard di PowerPoint</vt:lpstr>
    </vt:vector>
  </TitlesOfParts>
  <Company>ASPI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musaio</cp:lastModifiedBy>
  <cp:revision>163</cp:revision>
  <dcterms:created xsi:type="dcterms:W3CDTF">2008-09-26T04:59:11Z</dcterms:created>
  <dcterms:modified xsi:type="dcterms:W3CDTF">2012-05-28T09:54:49Z</dcterms:modified>
</cp:coreProperties>
</file>