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3"/>
  </p:handoutMasterIdLst>
  <p:sldIdLst>
    <p:sldId id="256" r:id="rId2"/>
    <p:sldId id="344" r:id="rId3"/>
    <p:sldId id="345" r:id="rId4"/>
    <p:sldId id="346" r:id="rId5"/>
    <p:sldId id="347" r:id="rId6"/>
    <p:sldId id="327" r:id="rId7"/>
    <p:sldId id="313" r:id="rId8"/>
    <p:sldId id="312" r:id="rId9"/>
    <p:sldId id="316" r:id="rId10"/>
    <p:sldId id="317" r:id="rId11"/>
    <p:sldId id="319" r:id="rId12"/>
    <p:sldId id="326" r:id="rId13"/>
    <p:sldId id="333" r:id="rId14"/>
    <p:sldId id="322" r:id="rId15"/>
    <p:sldId id="324" r:id="rId16"/>
    <p:sldId id="325" r:id="rId17"/>
    <p:sldId id="278" r:id="rId18"/>
    <p:sldId id="334" r:id="rId19"/>
    <p:sldId id="356" r:id="rId20"/>
    <p:sldId id="357" r:id="rId21"/>
    <p:sldId id="292" r:id="rId22"/>
    <p:sldId id="293" r:id="rId23"/>
    <p:sldId id="328" r:id="rId24"/>
    <p:sldId id="329" r:id="rId25"/>
    <p:sldId id="330" r:id="rId26"/>
    <p:sldId id="331" r:id="rId27"/>
    <p:sldId id="332" r:id="rId28"/>
    <p:sldId id="351" r:id="rId29"/>
    <p:sldId id="350" r:id="rId30"/>
    <p:sldId id="358" r:id="rId31"/>
    <p:sldId id="305" r:id="rId32"/>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99CC"/>
    <a:srgbClr val="FFFF99"/>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66" d="100"/>
          <a:sy n="66" d="100"/>
        </p:scale>
        <p:origin x="24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sk-SK"/>
          </a:p>
        </p:txBody>
      </p:sp>
      <p:sp>
        <p:nvSpPr>
          <p:cNvPr id="9728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sk-SK"/>
          </a:p>
        </p:txBody>
      </p:sp>
      <p:sp>
        <p:nvSpPr>
          <p:cNvPr id="9728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sk-SK"/>
          </a:p>
        </p:txBody>
      </p:sp>
      <p:sp>
        <p:nvSpPr>
          <p:cNvPr id="9728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7A94CA33-507D-44AD-A1F8-695CE9408712}" type="slidenum">
              <a:rPr lang="sk-SK"/>
              <a:pPr>
                <a:defRPr/>
              </a:pPr>
              <a:t>‹N›</a:t>
            </a:fld>
            <a:endParaRPr lang="sk-SK"/>
          </a:p>
        </p:txBody>
      </p:sp>
    </p:spTree>
    <p:extLst>
      <p:ext uri="{BB962C8B-B14F-4D97-AF65-F5344CB8AC3E}">
        <p14:creationId xmlns:p14="http://schemas.microsoft.com/office/powerpoint/2010/main" val="1586806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6" y="-993"/>
                <a:ext cx="624" cy="5745"/>
              </a:xfrm>
              <a:custGeom>
                <a:avLst/>
                <a:gdLst>
                  <a:gd name="T0" fmla="*/ 0 w 1000"/>
                  <a:gd name="T1" fmla="*/ 0 h 720"/>
                  <a:gd name="T2" fmla="*/ 0 w 1000"/>
                  <a:gd name="T3" fmla="*/ 45840 h 720"/>
                  <a:gd name="T4" fmla="*/ 389 w 1000"/>
                  <a:gd name="T5" fmla="*/ 45840 h 720"/>
                  <a:gd name="T6" fmla="*/ 38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sk-SK"/>
              </a:p>
            </p:txBody>
          </p:sp>
          <p:sp>
            <p:nvSpPr>
              <p:cNvPr id="9" name="Freeform 5"/>
              <p:cNvSpPr>
                <a:spLocks/>
              </p:cNvSpPr>
              <p:nvPr/>
            </p:nvSpPr>
            <p:spPr bwMode="ltGray">
              <a:xfrm rot="-5400000">
                <a:off x="1320" y="1669"/>
                <a:ext cx="624" cy="421"/>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sk-SK"/>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sk-SK"/>
              </a:p>
            </p:txBody>
          </p:sp>
          <p:sp>
            <p:nvSpPr>
              <p:cNvPr id="11" name="Freeform 7"/>
              <p:cNvSpPr>
                <a:spLocks/>
              </p:cNvSpPr>
              <p:nvPr/>
            </p:nvSpPr>
            <p:spPr bwMode="ltGray">
              <a:xfrm rot="-5400000">
                <a:off x="-60" y="1753"/>
                <a:ext cx="624" cy="255"/>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sk-SK"/>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234 h 317"/>
                  <a:gd name="T4" fmla="*/ 624 w 624"/>
                  <a:gd name="T5" fmla="*/ 23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sk-SK"/>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482 h 272"/>
                  <a:gd name="T4" fmla="*/ 240 w 624"/>
                  <a:gd name="T5" fmla="*/ 425 h 272"/>
                  <a:gd name="T6" fmla="*/ 624 w 624"/>
                  <a:gd name="T7" fmla="*/ 482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14" name="Freeform 10"/>
              <p:cNvSpPr>
                <a:spLocks/>
              </p:cNvSpPr>
              <p:nvPr/>
            </p:nvSpPr>
            <p:spPr bwMode="ltGray">
              <a:xfrm rot="-5400000">
                <a:off x="153" y="1728"/>
                <a:ext cx="632" cy="315"/>
              </a:xfrm>
              <a:custGeom>
                <a:avLst/>
                <a:gdLst>
                  <a:gd name="T0" fmla="*/ 8 w 632"/>
                  <a:gd name="T1" fmla="*/ 34 h 362"/>
                  <a:gd name="T2" fmla="*/ 8 w 632"/>
                  <a:gd name="T3" fmla="*/ 240 h 362"/>
                  <a:gd name="T4" fmla="*/ 248 w 632"/>
                  <a:gd name="T5" fmla="*/ 240 h 362"/>
                  <a:gd name="T6" fmla="*/ 632 w 632"/>
                  <a:gd name="T7" fmla="*/ 240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sk-SK"/>
              </a:p>
            </p:txBody>
          </p:sp>
          <p:sp>
            <p:nvSpPr>
              <p:cNvPr id="15" name="Freeform 11"/>
              <p:cNvSpPr>
                <a:spLocks/>
              </p:cNvSpPr>
              <p:nvPr/>
            </p:nvSpPr>
            <p:spPr bwMode="ltGray">
              <a:xfrm rot="-5400000">
                <a:off x="3208" y="1665"/>
                <a:ext cx="624" cy="421"/>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sk-SK"/>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sk-SK"/>
              </a:p>
            </p:txBody>
          </p:sp>
          <p:sp>
            <p:nvSpPr>
              <p:cNvPr id="17" name="Freeform 13"/>
              <p:cNvSpPr>
                <a:spLocks/>
              </p:cNvSpPr>
              <p:nvPr/>
            </p:nvSpPr>
            <p:spPr bwMode="ltGray">
              <a:xfrm rot="-5400000">
                <a:off x="1827" y="1749"/>
                <a:ext cx="624" cy="255"/>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sk-SK"/>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234 h 317"/>
                  <a:gd name="T4" fmla="*/ 624 w 624"/>
                  <a:gd name="T5" fmla="*/ 23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sk-SK"/>
              </a:p>
            </p:txBody>
          </p:sp>
          <p:sp>
            <p:nvSpPr>
              <p:cNvPr id="19" name="Freeform 15"/>
              <p:cNvSpPr>
                <a:spLocks/>
              </p:cNvSpPr>
              <p:nvPr/>
            </p:nvSpPr>
            <p:spPr bwMode="ltGray">
              <a:xfrm rot="-5400000">
                <a:off x="2327" y="1695"/>
                <a:ext cx="624" cy="361"/>
              </a:xfrm>
              <a:custGeom>
                <a:avLst/>
                <a:gdLst>
                  <a:gd name="T0" fmla="*/ 0 w 624"/>
                  <a:gd name="T1" fmla="*/ 0 h 272"/>
                  <a:gd name="T2" fmla="*/ 0 w 624"/>
                  <a:gd name="T3" fmla="*/ 479 h 272"/>
                  <a:gd name="T4" fmla="*/ 240 w 624"/>
                  <a:gd name="T5" fmla="*/ 423 h 272"/>
                  <a:gd name="T6" fmla="*/ 624 w 624"/>
                  <a:gd name="T7" fmla="*/ 47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20" name="Freeform 16"/>
              <p:cNvSpPr>
                <a:spLocks/>
              </p:cNvSpPr>
              <p:nvPr/>
            </p:nvSpPr>
            <p:spPr bwMode="ltGray">
              <a:xfrm rot="-5400000">
                <a:off x="2043" y="1721"/>
                <a:ext cx="632" cy="316"/>
              </a:xfrm>
              <a:custGeom>
                <a:avLst/>
                <a:gdLst>
                  <a:gd name="T0" fmla="*/ 8 w 632"/>
                  <a:gd name="T1" fmla="*/ 34 h 362"/>
                  <a:gd name="T2" fmla="*/ 8 w 632"/>
                  <a:gd name="T3" fmla="*/ 242 h 362"/>
                  <a:gd name="T4" fmla="*/ 248 w 632"/>
                  <a:gd name="T5" fmla="*/ 242 h 362"/>
                  <a:gd name="T6" fmla="*/ 632 w 632"/>
                  <a:gd name="T7" fmla="*/ 242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sk-SK"/>
              </a:p>
            </p:txBody>
          </p:sp>
          <p:sp>
            <p:nvSpPr>
              <p:cNvPr id="21" name="Freeform 17"/>
              <p:cNvSpPr>
                <a:spLocks/>
              </p:cNvSpPr>
              <p:nvPr/>
            </p:nvSpPr>
            <p:spPr bwMode="ltGray">
              <a:xfrm rot="-5400000">
                <a:off x="4074" y="1669"/>
                <a:ext cx="624" cy="421"/>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sk-SK"/>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sk-SK"/>
              </a:p>
            </p:txBody>
          </p:sp>
          <p:sp>
            <p:nvSpPr>
              <p:cNvPr id="23" name="Freeform 19"/>
              <p:cNvSpPr>
                <a:spLocks/>
              </p:cNvSpPr>
              <p:nvPr/>
            </p:nvSpPr>
            <p:spPr bwMode="ltGray">
              <a:xfrm rot="-5400000">
                <a:off x="4581" y="1749"/>
                <a:ext cx="624" cy="255"/>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sk-SK"/>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sk-SK"/>
              </a:p>
            </p:txBody>
          </p:sp>
          <p:sp>
            <p:nvSpPr>
              <p:cNvPr id="25" name="Freeform 21"/>
              <p:cNvSpPr>
                <a:spLocks/>
              </p:cNvSpPr>
              <p:nvPr/>
            </p:nvSpPr>
            <p:spPr bwMode="ltGray">
              <a:xfrm rot="-5400000">
                <a:off x="5081" y="1695"/>
                <a:ext cx="624" cy="361"/>
              </a:xfrm>
              <a:custGeom>
                <a:avLst/>
                <a:gdLst>
                  <a:gd name="T0" fmla="*/ 0 w 624"/>
                  <a:gd name="T1" fmla="*/ 0 h 272"/>
                  <a:gd name="T2" fmla="*/ 0 w 624"/>
                  <a:gd name="T3" fmla="*/ 479 h 272"/>
                  <a:gd name="T4" fmla="*/ 240 w 624"/>
                  <a:gd name="T5" fmla="*/ 423 h 272"/>
                  <a:gd name="T6" fmla="*/ 624 w 624"/>
                  <a:gd name="T7" fmla="*/ 47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26" name="Freeform 22"/>
              <p:cNvSpPr>
                <a:spLocks/>
              </p:cNvSpPr>
              <p:nvPr/>
            </p:nvSpPr>
            <p:spPr bwMode="ltGray">
              <a:xfrm rot="-5400000">
                <a:off x="4797" y="1721"/>
                <a:ext cx="632" cy="316"/>
              </a:xfrm>
              <a:custGeom>
                <a:avLst/>
                <a:gdLst>
                  <a:gd name="T0" fmla="*/ 8 w 632"/>
                  <a:gd name="T1" fmla="*/ 34 h 362"/>
                  <a:gd name="T2" fmla="*/ 8 w 632"/>
                  <a:gd name="T3" fmla="*/ 242 h 362"/>
                  <a:gd name="T4" fmla="*/ 248 w 632"/>
                  <a:gd name="T5" fmla="*/ 242 h 362"/>
                  <a:gd name="T6" fmla="*/ 632 w 632"/>
                  <a:gd name="T7" fmla="*/ 242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sk-SK"/>
              </a:p>
            </p:txBody>
          </p:sp>
        </p:grpSp>
        <p:sp>
          <p:nvSpPr>
            <p:cNvPr id="6" name="Freeform 23"/>
            <p:cNvSpPr>
              <a:spLocks/>
            </p:cNvSpPr>
            <p:nvPr/>
          </p:nvSpPr>
          <p:spPr bwMode="ltGray">
            <a:xfrm flipH="1">
              <a:off x="-2" y="1536"/>
              <a:ext cx="5762" cy="412"/>
            </a:xfrm>
            <a:custGeom>
              <a:avLst/>
              <a:gdLst>
                <a:gd name="T0" fmla="*/ 0 w 5762"/>
                <a:gd name="T1" fmla="*/ 225 h 385"/>
                <a:gd name="T2" fmla="*/ 5762 w 5762"/>
                <a:gd name="T3" fmla="*/ 215 h 385"/>
                <a:gd name="T4" fmla="*/ 5762 w 5762"/>
                <a:gd name="T5" fmla="*/ 4 h 385"/>
                <a:gd name="T6" fmla="*/ 0 w 5762"/>
                <a:gd name="T7" fmla="*/ 0 h 385"/>
                <a:gd name="T8" fmla="*/ 0 w 5762"/>
                <a:gd name="T9" fmla="*/ 225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sk-SK"/>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sk-SK"/>
            </a:p>
          </p:txBody>
        </p:sp>
      </p:grpSp>
      <p:sp>
        <p:nvSpPr>
          <p:cNvPr id="4121" name="Rectangle 25"/>
          <p:cNvSpPr>
            <a:spLocks noGrp="1" noChangeArrowheads="1"/>
          </p:cNvSpPr>
          <p:nvPr>
            <p:ph type="ctrTitle"/>
          </p:nvPr>
        </p:nvSpPr>
        <p:spPr>
          <a:xfrm>
            <a:off x="1173163" y="-898525"/>
            <a:ext cx="7772400" cy="3382963"/>
          </a:xfrm>
        </p:spPr>
        <p:txBody>
          <a:bodyPr anchor="b">
            <a:spAutoFit/>
          </a:bodyPr>
          <a:lstStyle>
            <a:lvl1pPr>
              <a:defRPr sz="7200"/>
            </a:lvl1pPr>
          </a:lstStyle>
          <a:p>
            <a:pPr lvl="0"/>
            <a:r>
              <a:rPr lang="cs-CZ" noProof="0" smtClean="0"/>
              <a:t>Klepnutím lze upravit styl předlohy nadpisů.</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cs-CZ" noProof="0" smtClean="0"/>
              <a:t>Klepnutím lze upravit styl předlohy podnadpisů.</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cs-CZ"/>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endParaRPr lang="cs-CZ"/>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pPr>
              <a:defRPr/>
            </a:pPr>
            <a:fld id="{8D5C93E2-39B2-43E3-9418-5C964E4502EE}" type="slidenum">
              <a:rPr lang="cs-CZ"/>
              <a:pPr>
                <a:defRPr/>
              </a:pPr>
              <a:t>‹N›</a:t>
            </a:fld>
            <a:endParaRPr lang="cs-CZ"/>
          </a:p>
        </p:txBody>
      </p:sp>
    </p:spTree>
    <p:extLst>
      <p:ext uri="{BB962C8B-B14F-4D97-AF65-F5344CB8AC3E}">
        <p14:creationId xmlns:p14="http://schemas.microsoft.com/office/powerpoint/2010/main" val="210115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7"/>
          <p:cNvSpPr>
            <a:spLocks noGrp="1" noChangeArrowheads="1"/>
          </p:cNvSpPr>
          <p:nvPr>
            <p:ph type="dt" sz="half" idx="10"/>
          </p:nvPr>
        </p:nvSpPr>
        <p:spPr>
          <a:ln/>
        </p:spPr>
        <p:txBody>
          <a:bodyPr/>
          <a:lstStyle>
            <a:lvl1pPr>
              <a:defRPr/>
            </a:lvl1pPr>
          </a:lstStyle>
          <a:p>
            <a:pPr>
              <a:defRPr/>
            </a:pPr>
            <a:endParaRPr lang="cs-CZ"/>
          </a:p>
        </p:txBody>
      </p:sp>
      <p:sp>
        <p:nvSpPr>
          <p:cNvPr id="5" name="Rectangle 28"/>
          <p:cNvSpPr>
            <a:spLocks noGrp="1" noChangeArrowheads="1"/>
          </p:cNvSpPr>
          <p:nvPr>
            <p:ph type="ftr" sz="quarter" idx="11"/>
          </p:nvPr>
        </p:nvSpPr>
        <p:spPr>
          <a:ln/>
        </p:spPr>
        <p:txBody>
          <a:bodyPr/>
          <a:lstStyle>
            <a:lvl1pPr>
              <a:defRPr/>
            </a:lvl1pPr>
          </a:lstStyle>
          <a:p>
            <a:pPr>
              <a:defRPr/>
            </a:pPr>
            <a:endParaRPr lang="cs-CZ"/>
          </a:p>
        </p:txBody>
      </p:sp>
      <p:sp>
        <p:nvSpPr>
          <p:cNvPr id="6" name="Rectangle 29"/>
          <p:cNvSpPr>
            <a:spLocks noGrp="1" noChangeArrowheads="1"/>
          </p:cNvSpPr>
          <p:nvPr>
            <p:ph type="sldNum" sz="quarter" idx="12"/>
          </p:nvPr>
        </p:nvSpPr>
        <p:spPr>
          <a:ln/>
        </p:spPr>
        <p:txBody>
          <a:bodyPr/>
          <a:lstStyle>
            <a:lvl1pPr>
              <a:defRPr/>
            </a:lvl1pPr>
          </a:lstStyle>
          <a:p>
            <a:pPr>
              <a:defRPr/>
            </a:pPr>
            <a:fld id="{21DDD9F1-9E87-4745-944B-FDAE92CEE590}" type="slidenum">
              <a:rPr lang="cs-CZ"/>
              <a:pPr>
                <a:defRPr/>
              </a:pPr>
              <a:t>‹N›</a:t>
            </a:fld>
            <a:endParaRPr lang="cs-CZ"/>
          </a:p>
        </p:txBody>
      </p:sp>
    </p:spTree>
    <p:extLst>
      <p:ext uri="{BB962C8B-B14F-4D97-AF65-F5344CB8AC3E}">
        <p14:creationId xmlns:p14="http://schemas.microsoft.com/office/powerpoint/2010/main" val="220676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7002463" y="457200"/>
            <a:ext cx="1943100" cy="5638800"/>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1173163" y="457200"/>
            <a:ext cx="5676900" cy="5638800"/>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7"/>
          <p:cNvSpPr>
            <a:spLocks noGrp="1" noChangeArrowheads="1"/>
          </p:cNvSpPr>
          <p:nvPr>
            <p:ph type="dt" sz="half" idx="10"/>
          </p:nvPr>
        </p:nvSpPr>
        <p:spPr>
          <a:ln/>
        </p:spPr>
        <p:txBody>
          <a:bodyPr/>
          <a:lstStyle>
            <a:lvl1pPr>
              <a:defRPr/>
            </a:lvl1pPr>
          </a:lstStyle>
          <a:p>
            <a:pPr>
              <a:defRPr/>
            </a:pPr>
            <a:endParaRPr lang="cs-CZ"/>
          </a:p>
        </p:txBody>
      </p:sp>
      <p:sp>
        <p:nvSpPr>
          <p:cNvPr id="5" name="Rectangle 28"/>
          <p:cNvSpPr>
            <a:spLocks noGrp="1" noChangeArrowheads="1"/>
          </p:cNvSpPr>
          <p:nvPr>
            <p:ph type="ftr" sz="quarter" idx="11"/>
          </p:nvPr>
        </p:nvSpPr>
        <p:spPr>
          <a:ln/>
        </p:spPr>
        <p:txBody>
          <a:bodyPr/>
          <a:lstStyle>
            <a:lvl1pPr>
              <a:defRPr/>
            </a:lvl1pPr>
          </a:lstStyle>
          <a:p>
            <a:pPr>
              <a:defRPr/>
            </a:pPr>
            <a:endParaRPr lang="cs-CZ"/>
          </a:p>
        </p:txBody>
      </p:sp>
      <p:sp>
        <p:nvSpPr>
          <p:cNvPr id="6" name="Rectangle 29"/>
          <p:cNvSpPr>
            <a:spLocks noGrp="1" noChangeArrowheads="1"/>
          </p:cNvSpPr>
          <p:nvPr>
            <p:ph type="sldNum" sz="quarter" idx="12"/>
          </p:nvPr>
        </p:nvSpPr>
        <p:spPr>
          <a:ln/>
        </p:spPr>
        <p:txBody>
          <a:bodyPr/>
          <a:lstStyle>
            <a:lvl1pPr>
              <a:defRPr/>
            </a:lvl1pPr>
          </a:lstStyle>
          <a:p>
            <a:pPr>
              <a:defRPr/>
            </a:pPr>
            <a:fld id="{0866D1DF-1B98-437A-BE98-E41C84678739}" type="slidenum">
              <a:rPr lang="cs-CZ"/>
              <a:pPr>
                <a:defRPr/>
              </a:pPr>
              <a:t>‹N›</a:t>
            </a:fld>
            <a:endParaRPr lang="cs-CZ"/>
          </a:p>
        </p:txBody>
      </p:sp>
    </p:spTree>
    <p:extLst>
      <p:ext uri="{BB962C8B-B14F-4D97-AF65-F5344CB8AC3E}">
        <p14:creationId xmlns:p14="http://schemas.microsoft.com/office/powerpoint/2010/main" val="354851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7"/>
          <p:cNvSpPr>
            <a:spLocks noGrp="1" noChangeArrowheads="1"/>
          </p:cNvSpPr>
          <p:nvPr>
            <p:ph type="dt" sz="half" idx="10"/>
          </p:nvPr>
        </p:nvSpPr>
        <p:spPr>
          <a:ln/>
        </p:spPr>
        <p:txBody>
          <a:bodyPr/>
          <a:lstStyle>
            <a:lvl1pPr>
              <a:defRPr/>
            </a:lvl1pPr>
          </a:lstStyle>
          <a:p>
            <a:pPr>
              <a:defRPr/>
            </a:pPr>
            <a:endParaRPr lang="cs-CZ"/>
          </a:p>
        </p:txBody>
      </p:sp>
      <p:sp>
        <p:nvSpPr>
          <p:cNvPr id="5" name="Rectangle 28"/>
          <p:cNvSpPr>
            <a:spLocks noGrp="1" noChangeArrowheads="1"/>
          </p:cNvSpPr>
          <p:nvPr>
            <p:ph type="ftr" sz="quarter" idx="11"/>
          </p:nvPr>
        </p:nvSpPr>
        <p:spPr>
          <a:ln/>
        </p:spPr>
        <p:txBody>
          <a:bodyPr/>
          <a:lstStyle>
            <a:lvl1pPr>
              <a:defRPr/>
            </a:lvl1pPr>
          </a:lstStyle>
          <a:p>
            <a:pPr>
              <a:defRPr/>
            </a:pPr>
            <a:endParaRPr lang="cs-CZ"/>
          </a:p>
        </p:txBody>
      </p:sp>
      <p:sp>
        <p:nvSpPr>
          <p:cNvPr id="6" name="Rectangle 29"/>
          <p:cNvSpPr>
            <a:spLocks noGrp="1" noChangeArrowheads="1"/>
          </p:cNvSpPr>
          <p:nvPr>
            <p:ph type="sldNum" sz="quarter" idx="12"/>
          </p:nvPr>
        </p:nvSpPr>
        <p:spPr>
          <a:ln/>
        </p:spPr>
        <p:txBody>
          <a:bodyPr/>
          <a:lstStyle>
            <a:lvl1pPr>
              <a:defRPr/>
            </a:lvl1pPr>
          </a:lstStyle>
          <a:p>
            <a:pPr>
              <a:defRPr/>
            </a:pPr>
            <a:fld id="{26D14FE0-7405-41F5-A2D9-873B21B1F7ED}" type="slidenum">
              <a:rPr lang="cs-CZ"/>
              <a:pPr>
                <a:defRPr/>
              </a:pPr>
              <a:t>‹N›</a:t>
            </a:fld>
            <a:endParaRPr lang="cs-CZ"/>
          </a:p>
        </p:txBody>
      </p:sp>
    </p:spTree>
    <p:extLst>
      <p:ext uri="{BB962C8B-B14F-4D97-AF65-F5344CB8AC3E}">
        <p14:creationId xmlns:p14="http://schemas.microsoft.com/office/powerpoint/2010/main" val="197131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Upravte štýl predlohy textu.</a:t>
            </a:r>
          </a:p>
        </p:txBody>
      </p:sp>
      <p:sp>
        <p:nvSpPr>
          <p:cNvPr id="4" name="Rectangle 27"/>
          <p:cNvSpPr>
            <a:spLocks noGrp="1" noChangeArrowheads="1"/>
          </p:cNvSpPr>
          <p:nvPr>
            <p:ph type="dt" sz="half" idx="10"/>
          </p:nvPr>
        </p:nvSpPr>
        <p:spPr>
          <a:ln/>
        </p:spPr>
        <p:txBody>
          <a:bodyPr/>
          <a:lstStyle>
            <a:lvl1pPr>
              <a:defRPr/>
            </a:lvl1pPr>
          </a:lstStyle>
          <a:p>
            <a:pPr>
              <a:defRPr/>
            </a:pPr>
            <a:endParaRPr lang="cs-CZ"/>
          </a:p>
        </p:txBody>
      </p:sp>
      <p:sp>
        <p:nvSpPr>
          <p:cNvPr id="5" name="Rectangle 28"/>
          <p:cNvSpPr>
            <a:spLocks noGrp="1" noChangeArrowheads="1"/>
          </p:cNvSpPr>
          <p:nvPr>
            <p:ph type="ftr" sz="quarter" idx="11"/>
          </p:nvPr>
        </p:nvSpPr>
        <p:spPr>
          <a:ln/>
        </p:spPr>
        <p:txBody>
          <a:bodyPr/>
          <a:lstStyle>
            <a:lvl1pPr>
              <a:defRPr/>
            </a:lvl1pPr>
          </a:lstStyle>
          <a:p>
            <a:pPr>
              <a:defRPr/>
            </a:pPr>
            <a:endParaRPr lang="cs-CZ"/>
          </a:p>
        </p:txBody>
      </p:sp>
      <p:sp>
        <p:nvSpPr>
          <p:cNvPr id="6" name="Rectangle 29"/>
          <p:cNvSpPr>
            <a:spLocks noGrp="1" noChangeArrowheads="1"/>
          </p:cNvSpPr>
          <p:nvPr>
            <p:ph type="sldNum" sz="quarter" idx="12"/>
          </p:nvPr>
        </p:nvSpPr>
        <p:spPr>
          <a:ln/>
        </p:spPr>
        <p:txBody>
          <a:bodyPr/>
          <a:lstStyle>
            <a:lvl1pPr>
              <a:defRPr/>
            </a:lvl1pPr>
          </a:lstStyle>
          <a:p>
            <a:pPr>
              <a:defRPr/>
            </a:pPr>
            <a:fld id="{635BE31C-38DC-4006-8878-E176C91CC612}" type="slidenum">
              <a:rPr lang="cs-CZ"/>
              <a:pPr>
                <a:defRPr/>
              </a:pPr>
              <a:t>‹N›</a:t>
            </a:fld>
            <a:endParaRPr lang="cs-CZ"/>
          </a:p>
        </p:txBody>
      </p:sp>
    </p:spTree>
    <p:extLst>
      <p:ext uri="{BB962C8B-B14F-4D97-AF65-F5344CB8AC3E}">
        <p14:creationId xmlns:p14="http://schemas.microsoft.com/office/powerpoint/2010/main" val="110134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Rectangle 27"/>
          <p:cNvSpPr>
            <a:spLocks noGrp="1" noChangeArrowheads="1"/>
          </p:cNvSpPr>
          <p:nvPr>
            <p:ph type="dt" sz="half" idx="10"/>
          </p:nvPr>
        </p:nvSpPr>
        <p:spPr>
          <a:ln/>
        </p:spPr>
        <p:txBody>
          <a:bodyPr/>
          <a:lstStyle>
            <a:lvl1pPr>
              <a:defRPr/>
            </a:lvl1pPr>
          </a:lstStyle>
          <a:p>
            <a:pPr>
              <a:defRPr/>
            </a:pPr>
            <a:endParaRPr lang="cs-CZ"/>
          </a:p>
        </p:txBody>
      </p:sp>
      <p:sp>
        <p:nvSpPr>
          <p:cNvPr id="6" name="Rectangle 28"/>
          <p:cNvSpPr>
            <a:spLocks noGrp="1" noChangeArrowheads="1"/>
          </p:cNvSpPr>
          <p:nvPr>
            <p:ph type="ftr" sz="quarter" idx="11"/>
          </p:nvPr>
        </p:nvSpPr>
        <p:spPr>
          <a:ln/>
        </p:spPr>
        <p:txBody>
          <a:bodyPr/>
          <a:lstStyle>
            <a:lvl1pPr>
              <a:defRPr/>
            </a:lvl1pPr>
          </a:lstStyle>
          <a:p>
            <a:pPr>
              <a:defRPr/>
            </a:pPr>
            <a:endParaRPr lang="cs-CZ"/>
          </a:p>
        </p:txBody>
      </p:sp>
      <p:sp>
        <p:nvSpPr>
          <p:cNvPr id="7" name="Rectangle 29"/>
          <p:cNvSpPr>
            <a:spLocks noGrp="1" noChangeArrowheads="1"/>
          </p:cNvSpPr>
          <p:nvPr>
            <p:ph type="sldNum" sz="quarter" idx="12"/>
          </p:nvPr>
        </p:nvSpPr>
        <p:spPr>
          <a:ln/>
        </p:spPr>
        <p:txBody>
          <a:bodyPr/>
          <a:lstStyle>
            <a:lvl1pPr>
              <a:defRPr/>
            </a:lvl1pPr>
          </a:lstStyle>
          <a:p>
            <a:pPr>
              <a:defRPr/>
            </a:pPr>
            <a:fld id="{848B1958-E5BB-4934-9BA8-20DA466CAAF9}" type="slidenum">
              <a:rPr lang="cs-CZ"/>
              <a:pPr>
                <a:defRPr/>
              </a:pPr>
              <a:t>‹N›</a:t>
            </a:fld>
            <a:endParaRPr lang="cs-CZ"/>
          </a:p>
        </p:txBody>
      </p:sp>
    </p:spTree>
    <p:extLst>
      <p:ext uri="{BB962C8B-B14F-4D97-AF65-F5344CB8AC3E}">
        <p14:creationId xmlns:p14="http://schemas.microsoft.com/office/powerpoint/2010/main" val="280910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Rectangle 27"/>
          <p:cNvSpPr>
            <a:spLocks noGrp="1" noChangeArrowheads="1"/>
          </p:cNvSpPr>
          <p:nvPr>
            <p:ph type="dt" sz="half" idx="10"/>
          </p:nvPr>
        </p:nvSpPr>
        <p:spPr>
          <a:ln/>
        </p:spPr>
        <p:txBody>
          <a:bodyPr/>
          <a:lstStyle>
            <a:lvl1pPr>
              <a:defRPr/>
            </a:lvl1pPr>
          </a:lstStyle>
          <a:p>
            <a:pPr>
              <a:defRPr/>
            </a:pPr>
            <a:endParaRPr lang="cs-CZ"/>
          </a:p>
        </p:txBody>
      </p:sp>
      <p:sp>
        <p:nvSpPr>
          <p:cNvPr id="8" name="Rectangle 28"/>
          <p:cNvSpPr>
            <a:spLocks noGrp="1" noChangeArrowheads="1"/>
          </p:cNvSpPr>
          <p:nvPr>
            <p:ph type="ftr" sz="quarter" idx="11"/>
          </p:nvPr>
        </p:nvSpPr>
        <p:spPr>
          <a:ln/>
        </p:spPr>
        <p:txBody>
          <a:bodyPr/>
          <a:lstStyle>
            <a:lvl1pPr>
              <a:defRPr/>
            </a:lvl1pPr>
          </a:lstStyle>
          <a:p>
            <a:pPr>
              <a:defRPr/>
            </a:pPr>
            <a:endParaRPr lang="cs-CZ"/>
          </a:p>
        </p:txBody>
      </p:sp>
      <p:sp>
        <p:nvSpPr>
          <p:cNvPr id="9" name="Rectangle 29"/>
          <p:cNvSpPr>
            <a:spLocks noGrp="1" noChangeArrowheads="1"/>
          </p:cNvSpPr>
          <p:nvPr>
            <p:ph type="sldNum" sz="quarter" idx="12"/>
          </p:nvPr>
        </p:nvSpPr>
        <p:spPr>
          <a:ln/>
        </p:spPr>
        <p:txBody>
          <a:bodyPr/>
          <a:lstStyle>
            <a:lvl1pPr>
              <a:defRPr/>
            </a:lvl1pPr>
          </a:lstStyle>
          <a:p>
            <a:pPr>
              <a:defRPr/>
            </a:pPr>
            <a:fld id="{74B4CAE0-840C-4909-AB54-AE3B66B5715F}" type="slidenum">
              <a:rPr lang="cs-CZ"/>
              <a:pPr>
                <a:defRPr/>
              </a:pPr>
              <a:t>‹N›</a:t>
            </a:fld>
            <a:endParaRPr lang="cs-CZ"/>
          </a:p>
        </p:txBody>
      </p:sp>
    </p:spTree>
    <p:extLst>
      <p:ext uri="{BB962C8B-B14F-4D97-AF65-F5344CB8AC3E}">
        <p14:creationId xmlns:p14="http://schemas.microsoft.com/office/powerpoint/2010/main" val="122387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Rectangle 27"/>
          <p:cNvSpPr>
            <a:spLocks noGrp="1" noChangeArrowheads="1"/>
          </p:cNvSpPr>
          <p:nvPr>
            <p:ph type="dt" sz="half" idx="10"/>
          </p:nvPr>
        </p:nvSpPr>
        <p:spPr>
          <a:ln/>
        </p:spPr>
        <p:txBody>
          <a:bodyPr/>
          <a:lstStyle>
            <a:lvl1pPr>
              <a:defRPr/>
            </a:lvl1pPr>
          </a:lstStyle>
          <a:p>
            <a:pPr>
              <a:defRPr/>
            </a:pPr>
            <a:endParaRPr lang="cs-CZ"/>
          </a:p>
        </p:txBody>
      </p:sp>
      <p:sp>
        <p:nvSpPr>
          <p:cNvPr id="4" name="Rectangle 28"/>
          <p:cNvSpPr>
            <a:spLocks noGrp="1" noChangeArrowheads="1"/>
          </p:cNvSpPr>
          <p:nvPr>
            <p:ph type="ftr" sz="quarter" idx="11"/>
          </p:nvPr>
        </p:nvSpPr>
        <p:spPr>
          <a:ln/>
        </p:spPr>
        <p:txBody>
          <a:bodyPr/>
          <a:lstStyle>
            <a:lvl1pPr>
              <a:defRPr/>
            </a:lvl1pPr>
          </a:lstStyle>
          <a:p>
            <a:pPr>
              <a:defRPr/>
            </a:pPr>
            <a:endParaRPr lang="cs-CZ"/>
          </a:p>
        </p:txBody>
      </p:sp>
      <p:sp>
        <p:nvSpPr>
          <p:cNvPr id="5" name="Rectangle 29"/>
          <p:cNvSpPr>
            <a:spLocks noGrp="1" noChangeArrowheads="1"/>
          </p:cNvSpPr>
          <p:nvPr>
            <p:ph type="sldNum" sz="quarter" idx="12"/>
          </p:nvPr>
        </p:nvSpPr>
        <p:spPr>
          <a:ln/>
        </p:spPr>
        <p:txBody>
          <a:bodyPr/>
          <a:lstStyle>
            <a:lvl1pPr>
              <a:defRPr/>
            </a:lvl1pPr>
          </a:lstStyle>
          <a:p>
            <a:pPr>
              <a:defRPr/>
            </a:pPr>
            <a:fld id="{F8DADB11-41FD-4241-946C-0ADAE68412D7}" type="slidenum">
              <a:rPr lang="cs-CZ"/>
              <a:pPr>
                <a:defRPr/>
              </a:pPr>
              <a:t>‹N›</a:t>
            </a:fld>
            <a:endParaRPr lang="cs-CZ"/>
          </a:p>
        </p:txBody>
      </p:sp>
    </p:spTree>
    <p:extLst>
      <p:ext uri="{BB962C8B-B14F-4D97-AF65-F5344CB8AC3E}">
        <p14:creationId xmlns:p14="http://schemas.microsoft.com/office/powerpoint/2010/main" val="60310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cs-CZ"/>
          </a:p>
        </p:txBody>
      </p:sp>
      <p:sp>
        <p:nvSpPr>
          <p:cNvPr id="3" name="Rectangle 28"/>
          <p:cNvSpPr>
            <a:spLocks noGrp="1" noChangeArrowheads="1"/>
          </p:cNvSpPr>
          <p:nvPr>
            <p:ph type="ftr" sz="quarter" idx="11"/>
          </p:nvPr>
        </p:nvSpPr>
        <p:spPr>
          <a:ln/>
        </p:spPr>
        <p:txBody>
          <a:bodyPr/>
          <a:lstStyle>
            <a:lvl1pPr>
              <a:defRPr/>
            </a:lvl1pPr>
          </a:lstStyle>
          <a:p>
            <a:pPr>
              <a:defRPr/>
            </a:pPr>
            <a:endParaRPr lang="cs-CZ"/>
          </a:p>
        </p:txBody>
      </p:sp>
      <p:sp>
        <p:nvSpPr>
          <p:cNvPr id="4" name="Rectangle 29"/>
          <p:cNvSpPr>
            <a:spLocks noGrp="1" noChangeArrowheads="1"/>
          </p:cNvSpPr>
          <p:nvPr>
            <p:ph type="sldNum" sz="quarter" idx="12"/>
          </p:nvPr>
        </p:nvSpPr>
        <p:spPr>
          <a:ln/>
        </p:spPr>
        <p:txBody>
          <a:bodyPr/>
          <a:lstStyle>
            <a:lvl1pPr>
              <a:defRPr/>
            </a:lvl1pPr>
          </a:lstStyle>
          <a:p>
            <a:pPr>
              <a:defRPr/>
            </a:pPr>
            <a:fld id="{58174E26-F19A-433C-9549-58481E52910A}" type="slidenum">
              <a:rPr lang="cs-CZ"/>
              <a:pPr>
                <a:defRPr/>
              </a:pPr>
              <a:t>‹N›</a:t>
            </a:fld>
            <a:endParaRPr lang="cs-CZ"/>
          </a:p>
        </p:txBody>
      </p:sp>
    </p:spTree>
    <p:extLst>
      <p:ext uri="{BB962C8B-B14F-4D97-AF65-F5344CB8AC3E}">
        <p14:creationId xmlns:p14="http://schemas.microsoft.com/office/powerpoint/2010/main" val="261448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Rectangle 27"/>
          <p:cNvSpPr>
            <a:spLocks noGrp="1" noChangeArrowheads="1"/>
          </p:cNvSpPr>
          <p:nvPr>
            <p:ph type="dt" sz="half" idx="10"/>
          </p:nvPr>
        </p:nvSpPr>
        <p:spPr>
          <a:ln/>
        </p:spPr>
        <p:txBody>
          <a:bodyPr/>
          <a:lstStyle>
            <a:lvl1pPr>
              <a:defRPr/>
            </a:lvl1pPr>
          </a:lstStyle>
          <a:p>
            <a:pPr>
              <a:defRPr/>
            </a:pPr>
            <a:endParaRPr lang="cs-CZ"/>
          </a:p>
        </p:txBody>
      </p:sp>
      <p:sp>
        <p:nvSpPr>
          <p:cNvPr id="6" name="Rectangle 28"/>
          <p:cNvSpPr>
            <a:spLocks noGrp="1" noChangeArrowheads="1"/>
          </p:cNvSpPr>
          <p:nvPr>
            <p:ph type="ftr" sz="quarter" idx="11"/>
          </p:nvPr>
        </p:nvSpPr>
        <p:spPr>
          <a:ln/>
        </p:spPr>
        <p:txBody>
          <a:bodyPr/>
          <a:lstStyle>
            <a:lvl1pPr>
              <a:defRPr/>
            </a:lvl1pPr>
          </a:lstStyle>
          <a:p>
            <a:pPr>
              <a:defRPr/>
            </a:pPr>
            <a:endParaRPr lang="cs-CZ"/>
          </a:p>
        </p:txBody>
      </p:sp>
      <p:sp>
        <p:nvSpPr>
          <p:cNvPr id="7" name="Rectangle 29"/>
          <p:cNvSpPr>
            <a:spLocks noGrp="1" noChangeArrowheads="1"/>
          </p:cNvSpPr>
          <p:nvPr>
            <p:ph type="sldNum" sz="quarter" idx="12"/>
          </p:nvPr>
        </p:nvSpPr>
        <p:spPr>
          <a:ln/>
        </p:spPr>
        <p:txBody>
          <a:bodyPr/>
          <a:lstStyle>
            <a:lvl1pPr>
              <a:defRPr/>
            </a:lvl1pPr>
          </a:lstStyle>
          <a:p>
            <a:pPr>
              <a:defRPr/>
            </a:pPr>
            <a:fld id="{DACFC556-2B71-4A80-83FB-E2531D6EE8AD}" type="slidenum">
              <a:rPr lang="cs-CZ"/>
              <a:pPr>
                <a:defRPr/>
              </a:pPr>
              <a:t>‹N›</a:t>
            </a:fld>
            <a:endParaRPr lang="cs-CZ"/>
          </a:p>
        </p:txBody>
      </p:sp>
    </p:spTree>
    <p:extLst>
      <p:ext uri="{BB962C8B-B14F-4D97-AF65-F5344CB8AC3E}">
        <p14:creationId xmlns:p14="http://schemas.microsoft.com/office/powerpoint/2010/main" val="70988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Rectangle 27"/>
          <p:cNvSpPr>
            <a:spLocks noGrp="1" noChangeArrowheads="1"/>
          </p:cNvSpPr>
          <p:nvPr>
            <p:ph type="dt" sz="half" idx="10"/>
          </p:nvPr>
        </p:nvSpPr>
        <p:spPr>
          <a:ln/>
        </p:spPr>
        <p:txBody>
          <a:bodyPr/>
          <a:lstStyle>
            <a:lvl1pPr>
              <a:defRPr/>
            </a:lvl1pPr>
          </a:lstStyle>
          <a:p>
            <a:pPr>
              <a:defRPr/>
            </a:pPr>
            <a:endParaRPr lang="cs-CZ"/>
          </a:p>
        </p:txBody>
      </p:sp>
      <p:sp>
        <p:nvSpPr>
          <p:cNvPr id="6" name="Rectangle 28"/>
          <p:cNvSpPr>
            <a:spLocks noGrp="1" noChangeArrowheads="1"/>
          </p:cNvSpPr>
          <p:nvPr>
            <p:ph type="ftr" sz="quarter" idx="11"/>
          </p:nvPr>
        </p:nvSpPr>
        <p:spPr>
          <a:ln/>
        </p:spPr>
        <p:txBody>
          <a:bodyPr/>
          <a:lstStyle>
            <a:lvl1pPr>
              <a:defRPr/>
            </a:lvl1pPr>
          </a:lstStyle>
          <a:p>
            <a:pPr>
              <a:defRPr/>
            </a:pPr>
            <a:endParaRPr lang="cs-CZ"/>
          </a:p>
        </p:txBody>
      </p:sp>
      <p:sp>
        <p:nvSpPr>
          <p:cNvPr id="7" name="Rectangle 29"/>
          <p:cNvSpPr>
            <a:spLocks noGrp="1" noChangeArrowheads="1"/>
          </p:cNvSpPr>
          <p:nvPr>
            <p:ph type="sldNum" sz="quarter" idx="12"/>
          </p:nvPr>
        </p:nvSpPr>
        <p:spPr>
          <a:ln/>
        </p:spPr>
        <p:txBody>
          <a:bodyPr/>
          <a:lstStyle>
            <a:lvl1pPr>
              <a:defRPr/>
            </a:lvl1pPr>
          </a:lstStyle>
          <a:p>
            <a:pPr>
              <a:defRPr/>
            </a:pPr>
            <a:fld id="{F367A089-8633-4026-BAA0-1736BA99483C}" type="slidenum">
              <a:rPr lang="cs-CZ"/>
              <a:pPr>
                <a:defRPr/>
              </a:pPr>
              <a:t>‹N›</a:t>
            </a:fld>
            <a:endParaRPr lang="cs-CZ"/>
          </a:p>
        </p:txBody>
      </p:sp>
    </p:spTree>
    <p:extLst>
      <p:ext uri="{BB962C8B-B14F-4D97-AF65-F5344CB8AC3E}">
        <p14:creationId xmlns:p14="http://schemas.microsoft.com/office/powerpoint/2010/main" val="119293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1035" name="Freeform 4"/>
              <p:cNvSpPr>
                <a:spLocks/>
              </p:cNvSpPr>
              <p:nvPr/>
            </p:nvSpPr>
            <p:spPr bwMode="ltGray">
              <a:xfrm rot="-5400000">
                <a:off x="2554" y="-990"/>
                <a:ext cx="624" cy="5745"/>
              </a:xfrm>
              <a:custGeom>
                <a:avLst/>
                <a:gdLst>
                  <a:gd name="T0" fmla="*/ 0 w 1000"/>
                  <a:gd name="T1" fmla="*/ 0 h 720"/>
                  <a:gd name="T2" fmla="*/ 0 w 1000"/>
                  <a:gd name="T3" fmla="*/ 45840 h 720"/>
                  <a:gd name="T4" fmla="*/ 389 w 1000"/>
                  <a:gd name="T5" fmla="*/ 45840 h 720"/>
                  <a:gd name="T6" fmla="*/ 38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sk-SK"/>
              </a:p>
            </p:txBody>
          </p:sp>
          <p:sp>
            <p:nvSpPr>
              <p:cNvPr id="1036" name="Freeform 5"/>
              <p:cNvSpPr>
                <a:spLocks/>
              </p:cNvSpPr>
              <p:nvPr/>
            </p:nvSpPr>
            <p:spPr bwMode="ltGray">
              <a:xfrm rot="-5400000">
                <a:off x="1323" y="1669"/>
                <a:ext cx="624" cy="421"/>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sk-SK"/>
              </a:p>
            </p:txBody>
          </p:sp>
          <p:sp>
            <p:nvSpPr>
              <p:cNvPr id="1037" name="Freeform 6"/>
              <p:cNvSpPr>
                <a:spLocks/>
              </p:cNvSpPr>
              <p:nvPr/>
            </p:nvSpPr>
            <p:spPr bwMode="ltGray">
              <a:xfrm rot="-5400000">
                <a:off x="976" y="1671"/>
                <a:ext cx="624" cy="423"/>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sk-SK"/>
              </a:p>
            </p:txBody>
          </p:sp>
          <p:sp>
            <p:nvSpPr>
              <p:cNvPr id="1038" name="Freeform 7"/>
              <p:cNvSpPr>
                <a:spLocks/>
              </p:cNvSpPr>
              <p:nvPr/>
            </p:nvSpPr>
            <p:spPr bwMode="ltGray">
              <a:xfrm rot="-5400000">
                <a:off x="-63" y="1755"/>
                <a:ext cx="624" cy="255"/>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sk-SK"/>
              </a:p>
            </p:txBody>
          </p:sp>
          <p:sp>
            <p:nvSpPr>
              <p:cNvPr id="1039" name="Freeform 8"/>
              <p:cNvSpPr>
                <a:spLocks/>
              </p:cNvSpPr>
              <p:nvPr/>
            </p:nvSpPr>
            <p:spPr bwMode="ltGray">
              <a:xfrm rot="-5400000">
                <a:off x="664" y="1733"/>
                <a:ext cx="624" cy="293"/>
              </a:xfrm>
              <a:custGeom>
                <a:avLst/>
                <a:gdLst>
                  <a:gd name="T0" fmla="*/ 0 w 624"/>
                  <a:gd name="T1" fmla="*/ 0 h 317"/>
                  <a:gd name="T2" fmla="*/ 0 w 624"/>
                  <a:gd name="T3" fmla="*/ 234 h 317"/>
                  <a:gd name="T4" fmla="*/ 624 w 624"/>
                  <a:gd name="T5" fmla="*/ 23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sk-SK"/>
              </a:p>
            </p:txBody>
          </p:sp>
          <p:sp>
            <p:nvSpPr>
              <p:cNvPr id="1040" name="Freeform 9"/>
              <p:cNvSpPr>
                <a:spLocks/>
              </p:cNvSpPr>
              <p:nvPr/>
            </p:nvSpPr>
            <p:spPr bwMode="ltGray">
              <a:xfrm rot="-5400000">
                <a:off x="439" y="1699"/>
                <a:ext cx="624" cy="364"/>
              </a:xfrm>
              <a:custGeom>
                <a:avLst/>
                <a:gdLst>
                  <a:gd name="T0" fmla="*/ 0 w 624"/>
                  <a:gd name="T1" fmla="*/ 0 h 272"/>
                  <a:gd name="T2" fmla="*/ 0 w 624"/>
                  <a:gd name="T3" fmla="*/ 482 h 272"/>
                  <a:gd name="T4" fmla="*/ 240 w 624"/>
                  <a:gd name="T5" fmla="*/ 425 h 272"/>
                  <a:gd name="T6" fmla="*/ 624 w 624"/>
                  <a:gd name="T7" fmla="*/ 482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1041" name="Freeform 10"/>
              <p:cNvSpPr>
                <a:spLocks/>
              </p:cNvSpPr>
              <p:nvPr/>
            </p:nvSpPr>
            <p:spPr bwMode="ltGray">
              <a:xfrm rot="-5400000">
                <a:off x="152" y="1728"/>
                <a:ext cx="632" cy="316"/>
              </a:xfrm>
              <a:custGeom>
                <a:avLst/>
                <a:gdLst>
                  <a:gd name="T0" fmla="*/ 8 w 632"/>
                  <a:gd name="T1" fmla="*/ 34 h 362"/>
                  <a:gd name="T2" fmla="*/ 8 w 632"/>
                  <a:gd name="T3" fmla="*/ 240 h 362"/>
                  <a:gd name="T4" fmla="*/ 248 w 632"/>
                  <a:gd name="T5" fmla="*/ 240 h 362"/>
                  <a:gd name="T6" fmla="*/ 632 w 632"/>
                  <a:gd name="T7" fmla="*/ 240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sk-SK"/>
              </a:p>
            </p:txBody>
          </p:sp>
          <p:sp>
            <p:nvSpPr>
              <p:cNvPr id="1042" name="Freeform 11"/>
              <p:cNvSpPr>
                <a:spLocks/>
              </p:cNvSpPr>
              <p:nvPr/>
            </p:nvSpPr>
            <p:spPr bwMode="ltGray">
              <a:xfrm rot="-5400000">
                <a:off x="3203" y="1662"/>
                <a:ext cx="624" cy="420"/>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sk-SK"/>
              </a:p>
            </p:txBody>
          </p:sp>
          <p:sp>
            <p:nvSpPr>
              <p:cNvPr id="1043" name="Freeform 12"/>
              <p:cNvSpPr>
                <a:spLocks/>
              </p:cNvSpPr>
              <p:nvPr/>
            </p:nvSpPr>
            <p:spPr bwMode="ltGray">
              <a:xfrm rot="-5400000">
                <a:off x="2870" y="1664"/>
                <a:ext cx="624" cy="421"/>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sk-SK"/>
              </a:p>
            </p:txBody>
          </p:sp>
          <p:sp>
            <p:nvSpPr>
              <p:cNvPr id="1044" name="Freeform 13"/>
              <p:cNvSpPr>
                <a:spLocks/>
              </p:cNvSpPr>
              <p:nvPr/>
            </p:nvSpPr>
            <p:spPr bwMode="ltGray">
              <a:xfrm rot="-5400000">
                <a:off x="1829" y="1747"/>
                <a:ext cx="624" cy="256"/>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sk-SK"/>
              </a:p>
            </p:txBody>
          </p:sp>
          <p:sp>
            <p:nvSpPr>
              <p:cNvPr id="1045" name="Freeform 14"/>
              <p:cNvSpPr>
                <a:spLocks/>
              </p:cNvSpPr>
              <p:nvPr/>
            </p:nvSpPr>
            <p:spPr bwMode="ltGray">
              <a:xfrm rot="-5400000">
                <a:off x="2548" y="1729"/>
                <a:ext cx="624" cy="292"/>
              </a:xfrm>
              <a:custGeom>
                <a:avLst/>
                <a:gdLst>
                  <a:gd name="T0" fmla="*/ 0 w 624"/>
                  <a:gd name="T1" fmla="*/ 0 h 317"/>
                  <a:gd name="T2" fmla="*/ 0 w 624"/>
                  <a:gd name="T3" fmla="*/ 234 h 317"/>
                  <a:gd name="T4" fmla="*/ 624 w 624"/>
                  <a:gd name="T5" fmla="*/ 23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sk-SK"/>
              </a:p>
            </p:txBody>
          </p:sp>
          <p:sp>
            <p:nvSpPr>
              <p:cNvPr id="1046" name="Freeform 15"/>
              <p:cNvSpPr>
                <a:spLocks/>
              </p:cNvSpPr>
              <p:nvPr/>
            </p:nvSpPr>
            <p:spPr bwMode="ltGray">
              <a:xfrm rot="-5400000">
                <a:off x="2330" y="1695"/>
                <a:ext cx="624" cy="360"/>
              </a:xfrm>
              <a:custGeom>
                <a:avLst/>
                <a:gdLst>
                  <a:gd name="T0" fmla="*/ 0 w 624"/>
                  <a:gd name="T1" fmla="*/ 0 h 272"/>
                  <a:gd name="T2" fmla="*/ 0 w 624"/>
                  <a:gd name="T3" fmla="*/ 479 h 272"/>
                  <a:gd name="T4" fmla="*/ 240 w 624"/>
                  <a:gd name="T5" fmla="*/ 423 h 272"/>
                  <a:gd name="T6" fmla="*/ 624 w 624"/>
                  <a:gd name="T7" fmla="*/ 47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1047" name="Freeform 16"/>
              <p:cNvSpPr>
                <a:spLocks/>
              </p:cNvSpPr>
              <p:nvPr/>
            </p:nvSpPr>
            <p:spPr bwMode="ltGray">
              <a:xfrm rot="-5400000">
                <a:off x="2039" y="1721"/>
                <a:ext cx="632" cy="316"/>
              </a:xfrm>
              <a:custGeom>
                <a:avLst/>
                <a:gdLst>
                  <a:gd name="T0" fmla="*/ 8 w 632"/>
                  <a:gd name="T1" fmla="*/ 34 h 362"/>
                  <a:gd name="T2" fmla="*/ 8 w 632"/>
                  <a:gd name="T3" fmla="*/ 242 h 362"/>
                  <a:gd name="T4" fmla="*/ 248 w 632"/>
                  <a:gd name="T5" fmla="*/ 242 h 362"/>
                  <a:gd name="T6" fmla="*/ 632 w 632"/>
                  <a:gd name="T7" fmla="*/ 242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sk-SK"/>
              </a:p>
            </p:txBody>
          </p:sp>
          <p:sp>
            <p:nvSpPr>
              <p:cNvPr id="1048" name="Freeform 17"/>
              <p:cNvSpPr>
                <a:spLocks/>
              </p:cNvSpPr>
              <p:nvPr/>
            </p:nvSpPr>
            <p:spPr bwMode="ltGray">
              <a:xfrm rot="-5400000">
                <a:off x="4071" y="1665"/>
                <a:ext cx="624" cy="420"/>
              </a:xfrm>
              <a:custGeom>
                <a:avLst/>
                <a:gdLst>
                  <a:gd name="T0" fmla="*/ 0 w 624"/>
                  <a:gd name="T1" fmla="*/ 0 h 317"/>
                  <a:gd name="T2" fmla="*/ 0 w 624"/>
                  <a:gd name="T3" fmla="*/ 479 h 317"/>
                  <a:gd name="T4" fmla="*/ 624 w 624"/>
                  <a:gd name="T5" fmla="*/ 479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sk-SK"/>
              </a:p>
            </p:txBody>
          </p:sp>
          <p:sp>
            <p:nvSpPr>
              <p:cNvPr id="1049" name="Freeform 18"/>
              <p:cNvSpPr>
                <a:spLocks/>
              </p:cNvSpPr>
              <p:nvPr/>
            </p:nvSpPr>
            <p:spPr bwMode="ltGray">
              <a:xfrm rot="-5400000">
                <a:off x="3725" y="1666"/>
                <a:ext cx="624" cy="423"/>
              </a:xfrm>
              <a:custGeom>
                <a:avLst/>
                <a:gdLst>
                  <a:gd name="T0" fmla="*/ 0 w 624"/>
                  <a:gd name="T1" fmla="*/ 0 h 317"/>
                  <a:gd name="T2" fmla="*/ 0 w 624"/>
                  <a:gd name="T3" fmla="*/ 482 h 317"/>
                  <a:gd name="T4" fmla="*/ 624 w 624"/>
                  <a:gd name="T5" fmla="*/ 48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sk-SK"/>
              </a:p>
            </p:txBody>
          </p:sp>
          <p:sp>
            <p:nvSpPr>
              <p:cNvPr id="1050" name="Freeform 19"/>
              <p:cNvSpPr>
                <a:spLocks/>
              </p:cNvSpPr>
              <p:nvPr/>
            </p:nvSpPr>
            <p:spPr bwMode="ltGray">
              <a:xfrm rot="-5400000">
                <a:off x="4572" y="1745"/>
                <a:ext cx="624" cy="255"/>
              </a:xfrm>
              <a:custGeom>
                <a:avLst/>
                <a:gdLst>
                  <a:gd name="T0" fmla="*/ 0 w 624"/>
                  <a:gd name="T1" fmla="*/ 26 h 370"/>
                  <a:gd name="T2" fmla="*/ 0 w 624"/>
                  <a:gd name="T3" fmla="*/ 154 h 370"/>
                  <a:gd name="T4" fmla="*/ 624 w 624"/>
                  <a:gd name="T5" fmla="*/ 154 h 370"/>
                  <a:gd name="T6" fmla="*/ 624 w 624"/>
                  <a:gd name="T7" fmla="*/ 26 h 370"/>
                  <a:gd name="T8" fmla="*/ 384 w 624"/>
                  <a:gd name="T9" fmla="*/ 4 h 370"/>
                  <a:gd name="T10" fmla="*/ 0 w 624"/>
                  <a:gd name="T11" fmla="*/ 26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sk-SK"/>
              </a:p>
            </p:txBody>
          </p:sp>
          <p:sp>
            <p:nvSpPr>
              <p:cNvPr id="1051" name="Freeform 20"/>
              <p:cNvSpPr>
                <a:spLocks/>
              </p:cNvSpPr>
              <p:nvPr/>
            </p:nvSpPr>
            <p:spPr bwMode="ltGray">
              <a:xfrm>
                <a:off x="5469" y="1560"/>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sk-SK"/>
              </a:p>
            </p:txBody>
          </p:sp>
          <p:sp>
            <p:nvSpPr>
              <p:cNvPr id="1052" name="Freeform 21"/>
              <p:cNvSpPr>
                <a:spLocks/>
              </p:cNvSpPr>
              <p:nvPr/>
            </p:nvSpPr>
            <p:spPr bwMode="ltGray">
              <a:xfrm rot="-5400000">
                <a:off x="5075" y="1689"/>
                <a:ext cx="624" cy="361"/>
              </a:xfrm>
              <a:custGeom>
                <a:avLst/>
                <a:gdLst>
                  <a:gd name="T0" fmla="*/ 0 w 624"/>
                  <a:gd name="T1" fmla="*/ 0 h 272"/>
                  <a:gd name="T2" fmla="*/ 0 w 624"/>
                  <a:gd name="T3" fmla="*/ 479 h 272"/>
                  <a:gd name="T4" fmla="*/ 240 w 624"/>
                  <a:gd name="T5" fmla="*/ 423 h 272"/>
                  <a:gd name="T6" fmla="*/ 624 w 624"/>
                  <a:gd name="T7" fmla="*/ 47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sk-SK"/>
              </a:p>
            </p:txBody>
          </p:sp>
          <p:sp>
            <p:nvSpPr>
              <p:cNvPr id="1053" name="Freeform 22"/>
              <p:cNvSpPr>
                <a:spLocks/>
              </p:cNvSpPr>
              <p:nvPr/>
            </p:nvSpPr>
            <p:spPr bwMode="ltGray">
              <a:xfrm rot="-5400000">
                <a:off x="4788" y="1716"/>
                <a:ext cx="632" cy="316"/>
              </a:xfrm>
              <a:custGeom>
                <a:avLst/>
                <a:gdLst>
                  <a:gd name="T0" fmla="*/ 8 w 632"/>
                  <a:gd name="T1" fmla="*/ 34 h 362"/>
                  <a:gd name="T2" fmla="*/ 8 w 632"/>
                  <a:gd name="T3" fmla="*/ 242 h 362"/>
                  <a:gd name="T4" fmla="*/ 248 w 632"/>
                  <a:gd name="T5" fmla="*/ 242 h 362"/>
                  <a:gd name="T6" fmla="*/ 632 w 632"/>
                  <a:gd name="T7" fmla="*/ 242 h 362"/>
                  <a:gd name="T8" fmla="*/ 632 w 632"/>
                  <a:gd name="T9" fmla="*/ 34 h 362"/>
                  <a:gd name="T10" fmla="*/ 104 w 632"/>
                  <a:gd name="T11" fmla="*/ 34 h 362"/>
                  <a:gd name="T12" fmla="*/ 8 w 632"/>
                  <a:gd name="T13" fmla="*/ 34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sk-SK"/>
              </a:p>
            </p:txBody>
          </p:sp>
        </p:grpSp>
        <p:sp>
          <p:nvSpPr>
            <p:cNvPr id="1033" name="Freeform 23"/>
            <p:cNvSpPr>
              <a:spLocks/>
            </p:cNvSpPr>
            <p:nvPr/>
          </p:nvSpPr>
          <p:spPr bwMode="ltGray">
            <a:xfrm rot="16200000" flipH="1">
              <a:off x="-1954" y="1951"/>
              <a:ext cx="4320" cy="412"/>
            </a:xfrm>
            <a:custGeom>
              <a:avLst/>
              <a:gdLst>
                <a:gd name="T0" fmla="*/ 0 w 5762"/>
                <a:gd name="T1" fmla="*/ 225 h 385"/>
                <a:gd name="T2" fmla="*/ 3239 w 5762"/>
                <a:gd name="T3" fmla="*/ 215 h 385"/>
                <a:gd name="T4" fmla="*/ 3239 w 5762"/>
                <a:gd name="T5" fmla="*/ 4 h 385"/>
                <a:gd name="T6" fmla="*/ 0 w 5762"/>
                <a:gd name="T7" fmla="*/ 0 h 385"/>
                <a:gd name="T8" fmla="*/ 0 w 5762"/>
                <a:gd name="T9" fmla="*/ 225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sk-SK"/>
            </a:p>
          </p:txBody>
        </p:sp>
        <p:sp>
          <p:nvSpPr>
            <p:cNvPr id="1034" name="Freeform 24"/>
            <p:cNvSpPr>
              <a:spLocks/>
            </p:cNvSpPr>
            <p:nvPr/>
          </p:nvSpPr>
          <p:spPr bwMode="ltGray">
            <a:xfrm rot="16200000" flipH="1">
              <a:off x="-1584" y="2062"/>
              <a:ext cx="4319" cy="189"/>
            </a:xfrm>
            <a:custGeom>
              <a:avLst/>
              <a:gdLst>
                <a:gd name="T0" fmla="*/ 0 w 5761"/>
                <a:gd name="T1" fmla="*/ 28 h 189"/>
                <a:gd name="T2" fmla="*/ 3238 w 5761"/>
                <a:gd name="T3" fmla="*/ 0 h 189"/>
                <a:gd name="T4" fmla="*/ 3238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sk-SK"/>
            </a:p>
          </p:txBody>
        </p:sp>
      </p:grpSp>
      <p:sp>
        <p:nvSpPr>
          <p:cNvPr id="1027"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it-IT" smtClean="0"/>
              <a:t>Klepnutím lze upravit styl předlohy nadpisů.</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it-IT" smtClean="0"/>
              <a:t>Klepnutím lze upravit styly předlohy textu.</a:t>
            </a:r>
          </a:p>
          <a:p>
            <a:pPr lvl="1"/>
            <a:r>
              <a:rPr lang="cs-CZ" altLang="it-IT" smtClean="0"/>
              <a:t>Druhá úroveň</a:t>
            </a:r>
          </a:p>
          <a:p>
            <a:pPr lvl="2"/>
            <a:r>
              <a:rPr lang="cs-CZ" altLang="it-IT" smtClean="0"/>
              <a:t>Třetí úroveň</a:t>
            </a:r>
          </a:p>
          <a:p>
            <a:pPr lvl="3"/>
            <a:r>
              <a:rPr lang="cs-CZ" altLang="it-IT" smtClean="0"/>
              <a:t>Čtvrtá úroveň</a:t>
            </a:r>
          </a:p>
          <a:p>
            <a:pPr lvl="4"/>
            <a:r>
              <a:rPr lang="cs-CZ" altLang="it-IT" smtClean="0"/>
              <a:t>Pátá úroveň</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cs-CZ"/>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cs-CZ"/>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C0D050BF-8319-4934-978D-C0C7E7B140D4}" type="slidenum">
              <a:rPr lang="cs-CZ"/>
              <a:pPr>
                <a:defRPr/>
              </a:pPr>
              <a:t>‹N›</a:t>
            </a:fld>
            <a:endParaRPr lang="cs-CZ"/>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16" r:id="rId5"/>
    <p:sldLayoutId id="2147483715" r:id="rId6"/>
    <p:sldLayoutId id="2147483714" r:id="rId7"/>
    <p:sldLayoutId id="2147483713" r:id="rId8"/>
    <p:sldLayoutId id="2147483712" r:id="rId9"/>
    <p:sldLayoutId id="2147483711" r:id="rId10"/>
    <p:sldLayoutId id="214748371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kredkom.sk/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ebometrics.info/" TargetMode="External"/><Relationship Id="rId2" Type="http://schemas.openxmlformats.org/officeDocument/2006/relationships/hyperlink" Target="http://arra.sk/english" TargetMode="External"/><Relationship Id="rId1" Type="http://schemas.openxmlformats.org/officeDocument/2006/relationships/slideLayout" Target="../slideLayouts/slideLayout2.xml"/><Relationship Id="rId4" Type="http://schemas.openxmlformats.org/officeDocument/2006/relationships/hyperlink" Target="http://www.sav.sk/index.php?lang=sk&amp;charset=&amp;doc=services-news&amp;source_no=20&amp;news_no=438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stu.tuke.sk/dokumenty/L_13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inedu.sk/index.php?lang=en&amp;rootId=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inedu.sk/index.php?lang=en&amp;rootId=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71550" y="836613"/>
            <a:ext cx="7970838" cy="2305050"/>
          </a:xfrm>
        </p:spPr>
        <p:txBody>
          <a:bodyPr/>
          <a:lstStyle/>
          <a:p>
            <a:pPr algn="ctr" eaLnBrk="1" hangingPunct="1"/>
            <a:r>
              <a:rPr lang="en-US" altLang="it-IT" sz="3600" b="1" smtClean="0">
                <a:solidFill>
                  <a:srgbClr val="002060"/>
                </a:solidFill>
              </a:rPr>
              <a:t>STRATEGIC IMPACT OF THE </a:t>
            </a:r>
            <a:br>
              <a:rPr lang="en-US" altLang="it-IT" sz="3600" b="1" smtClean="0">
                <a:solidFill>
                  <a:srgbClr val="002060"/>
                </a:solidFill>
              </a:rPr>
            </a:br>
            <a:r>
              <a:rPr lang="en-US" altLang="it-IT" sz="3600" b="1" smtClean="0">
                <a:solidFill>
                  <a:srgbClr val="002060"/>
                </a:solidFill>
              </a:rPr>
              <a:t>PROJECT RESULTS AT INSTITUTION LEVEL</a:t>
            </a:r>
            <a:r>
              <a:rPr lang="en-US" altLang="it-IT" sz="3600" smtClean="0"/>
              <a:t/>
            </a:r>
            <a:br>
              <a:rPr lang="en-US" altLang="it-IT" sz="3600" smtClean="0"/>
            </a:br>
            <a:endParaRPr lang="en-US" altLang="it-IT" sz="3600" smtClean="0"/>
          </a:p>
        </p:txBody>
      </p:sp>
      <p:sp>
        <p:nvSpPr>
          <p:cNvPr id="3075" name="Rectangle 3"/>
          <p:cNvSpPr>
            <a:spLocks noGrp="1" noChangeArrowheads="1"/>
          </p:cNvSpPr>
          <p:nvPr>
            <p:ph type="body" idx="1"/>
          </p:nvPr>
        </p:nvSpPr>
        <p:spPr>
          <a:xfrm>
            <a:off x="1331913" y="3068638"/>
            <a:ext cx="7056437" cy="4114800"/>
          </a:xfrm>
        </p:spPr>
        <p:txBody>
          <a:bodyPr/>
          <a:lstStyle/>
          <a:p>
            <a:pPr algn="ctr" eaLnBrk="1" hangingPunct="1">
              <a:lnSpc>
                <a:spcPct val="90000"/>
              </a:lnSpc>
              <a:buFont typeface="Wingdings" pitchFamily="2" charset="2"/>
              <a:buNone/>
            </a:pPr>
            <a:r>
              <a:rPr lang="sk-SK" altLang="it-IT" b="1" i="1" smtClean="0">
                <a:solidFill>
                  <a:srgbClr val="002060"/>
                </a:solidFill>
                <a:latin typeface="Times New Roman" pitchFamily="18" charset="0"/>
              </a:rPr>
              <a:t>Eva Jankovichová</a:t>
            </a:r>
            <a:r>
              <a:rPr lang="sk-SK" altLang="it-IT" b="1" smtClean="0">
                <a:solidFill>
                  <a:srgbClr val="002060"/>
                </a:solidFill>
                <a:latin typeface="Times New Roman" pitchFamily="18" charset="0"/>
              </a:rPr>
              <a:t>  </a:t>
            </a:r>
            <a:endParaRPr lang="en-US" altLang="it-IT" b="1" smtClean="0">
              <a:solidFill>
                <a:srgbClr val="002060"/>
              </a:solidFill>
              <a:latin typeface="Times New Roman" pitchFamily="18" charset="0"/>
            </a:endParaRPr>
          </a:p>
          <a:p>
            <a:pPr algn="ctr" eaLnBrk="1" hangingPunct="1">
              <a:lnSpc>
                <a:spcPct val="90000"/>
              </a:lnSpc>
              <a:buFont typeface="Wingdings" pitchFamily="2" charset="2"/>
              <a:buNone/>
            </a:pPr>
            <a:endParaRPr lang="en-US" altLang="it-IT" b="1" smtClean="0">
              <a:solidFill>
                <a:srgbClr val="002060"/>
              </a:solidFill>
              <a:latin typeface="Times New Roman" pitchFamily="18" charset="0"/>
            </a:endParaRPr>
          </a:p>
          <a:p>
            <a:pPr algn="ctr" eaLnBrk="1" hangingPunct="1">
              <a:lnSpc>
                <a:spcPct val="90000"/>
              </a:lnSpc>
              <a:buFont typeface="Wingdings" pitchFamily="2" charset="2"/>
              <a:buNone/>
            </a:pPr>
            <a:r>
              <a:rPr lang="en-US" altLang="it-IT" sz="2800" b="1" smtClean="0">
                <a:solidFill>
                  <a:schemeClr val="accent2"/>
                </a:solidFill>
                <a:latin typeface="Times New Roman" pitchFamily="18" charset="0"/>
              </a:rPr>
              <a:t>Slovak University of Technology  </a:t>
            </a:r>
          </a:p>
          <a:p>
            <a:pPr algn="ctr" eaLnBrk="1" hangingPunct="1">
              <a:lnSpc>
                <a:spcPct val="90000"/>
              </a:lnSpc>
              <a:buFont typeface="Wingdings" pitchFamily="2" charset="2"/>
              <a:buNone/>
            </a:pPr>
            <a:r>
              <a:rPr lang="en-US" altLang="it-IT" sz="2800" b="1" smtClean="0">
                <a:solidFill>
                  <a:schemeClr val="accent2"/>
                </a:solidFill>
                <a:latin typeface="Times New Roman" pitchFamily="18" charset="0"/>
              </a:rPr>
              <a:t>in Bratislava </a:t>
            </a:r>
          </a:p>
          <a:p>
            <a:pPr algn="ctr" eaLnBrk="1" hangingPunct="1">
              <a:lnSpc>
                <a:spcPct val="90000"/>
              </a:lnSpc>
              <a:buFont typeface="Wingdings" pitchFamily="2" charset="2"/>
              <a:buNone/>
            </a:pPr>
            <a:r>
              <a:rPr lang="en-US" altLang="it-IT" sz="2800" b="1" smtClean="0">
                <a:solidFill>
                  <a:schemeClr val="accent2"/>
                </a:solidFill>
                <a:latin typeface="Times New Roman" pitchFamily="18" charset="0"/>
              </a:rPr>
              <a:t>Faculty of Civil Engineering</a:t>
            </a:r>
          </a:p>
          <a:p>
            <a:pPr eaLnBrk="1" hangingPunct="1">
              <a:lnSpc>
                <a:spcPct val="90000"/>
              </a:lnSpc>
              <a:buFont typeface="Wingdings" pitchFamily="2" charset="2"/>
              <a:buNone/>
            </a:pPr>
            <a:endParaRPr lang="sk-SK" altLang="it-IT" sz="2400" b="1" i="1" smtClean="0">
              <a:solidFill>
                <a:schemeClr val="accent2"/>
              </a:solidFill>
            </a:endParaRPr>
          </a:p>
          <a:p>
            <a:pPr algn="ctr" eaLnBrk="1" hangingPunct="1">
              <a:lnSpc>
                <a:spcPct val="90000"/>
              </a:lnSpc>
              <a:buFont typeface="Wingdings" pitchFamily="2" charset="2"/>
              <a:buNone/>
            </a:pPr>
            <a:r>
              <a:rPr lang="en-US" altLang="it-IT" sz="2200" b="1" i="1" smtClean="0">
                <a:solidFill>
                  <a:schemeClr val="accent2"/>
                </a:solidFill>
                <a:latin typeface="Times New Roman" pitchFamily="18" charset="0"/>
              </a:rPr>
              <a:t>Kyrgyzstan, Bishkek, April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it-IT" sz="4000" b="1" smtClean="0">
                <a:solidFill>
                  <a:srgbClr val="000066"/>
                </a:solidFill>
              </a:rPr>
              <a:t>The System of Quality Assurance</a:t>
            </a:r>
            <a:r>
              <a:rPr lang="en-US" altLang="it-IT" sz="4000" smtClean="0">
                <a:solidFill>
                  <a:srgbClr val="000066"/>
                </a:solidFill>
              </a:rPr>
              <a:t> </a:t>
            </a:r>
            <a:endParaRPr lang="sk-SK" altLang="it-IT" sz="4000" smtClean="0">
              <a:solidFill>
                <a:srgbClr val="000066"/>
              </a:solidFill>
            </a:endParaRPr>
          </a:p>
        </p:txBody>
      </p:sp>
      <p:sp>
        <p:nvSpPr>
          <p:cNvPr id="8195" name="Rectangle 3"/>
          <p:cNvSpPr>
            <a:spLocks noGrp="1" noChangeArrowheads="1"/>
          </p:cNvSpPr>
          <p:nvPr>
            <p:ph type="body" idx="1"/>
          </p:nvPr>
        </p:nvSpPr>
        <p:spPr/>
        <p:txBody>
          <a:bodyPr/>
          <a:lstStyle/>
          <a:p>
            <a:pPr eaLnBrk="1" hangingPunct="1">
              <a:buFont typeface="Wingdings" pitchFamily="2" charset="2"/>
              <a:buNone/>
              <a:defRPr/>
            </a:pPr>
            <a:r>
              <a:rPr lang="sk-SK" sz="3600" i="1" dirty="0" smtClean="0">
                <a:solidFill>
                  <a:schemeClr val="accent2">
                    <a:lumMod val="75000"/>
                  </a:schemeClr>
                </a:solidFill>
                <a:latin typeface="+mj-lt"/>
              </a:rPr>
              <a:t>  </a:t>
            </a:r>
            <a:r>
              <a:rPr lang="sk-SK" sz="3000" i="1" dirty="0" err="1" smtClean="0">
                <a:solidFill>
                  <a:schemeClr val="accent2">
                    <a:lumMod val="75000"/>
                  </a:schemeClr>
                </a:solidFill>
                <a:latin typeface="+mj-lt"/>
              </a:rPr>
              <a:t>is</a:t>
            </a:r>
            <a:r>
              <a:rPr lang="sk-SK" sz="3000" i="1" dirty="0" smtClean="0">
                <a:solidFill>
                  <a:schemeClr val="accent2">
                    <a:lumMod val="75000"/>
                  </a:schemeClr>
                </a:solidFill>
                <a:latin typeface="+mj-lt"/>
              </a:rPr>
              <a:t> </a:t>
            </a:r>
            <a:r>
              <a:rPr lang="sk-SK" sz="3000" i="1" dirty="0" err="1" smtClean="0">
                <a:solidFill>
                  <a:schemeClr val="accent2">
                    <a:lumMod val="75000"/>
                  </a:schemeClr>
                </a:solidFill>
                <a:latin typeface="+mj-lt"/>
              </a:rPr>
              <a:t>based</a:t>
            </a:r>
            <a:r>
              <a:rPr lang="sk-SK" sz="3000" i="1" dirty="0" smtClean="0">
                <a:solidFill>
                  <a:schemeClr val="accent2">
                    <a:lumMod val="75000"/>
                  </a:schemeClr>
                </a:solidFill>
                <a:latin typeface="+mj-lt"/>
              </a:rPr>
              <a:t> on:</a:t>
            </a:r>
          </a:p>
          <a:p>
            <a:pPr eaLnBrk="1" hangingPunct="1">
              <a:buFont typeface="Wingdings" pitchFamily="2" charset="2"/>
              <a:buNone/>
              <a:defRPr/>
            </a:pPr>
            <a:endParaRPr lang="sk-SK" sz="2800" i="1" dirty="0" smtClean="0">
              <a:solidFill>
                <a:schemeClr val="accent2">
                  <a:lumMod val="75000"/>
                </a:schemeClr>
              </a:solidFill>
              <a:latin typeface="+mj-lt"/>
            </a:endParaRPr>
          </a:p>
          <a:p>
            <a:pPr eaLnBrk="1" hangingPunct="1">
              <a:buFont typeface="Wingdings" pitchFamily="2" charset="2"/>
              <a:buNone/>
              <a:defRPr/>
            </a:pPr>
            <a:r>
              <a:rPr lang="sk-SK" sz="3600" b="1" dirty="0" smtClean="0">
                <a:solidFill>
                  <a:schemeClr val="accent2">
                    <a:lumMod val="75000"/>
                  </a:schemeClr>
                </a:solidFill>
                <a:latin typeface="+mj-lt"/>
              </a:rPr>
              <a:t>  </a:t>
            </a:r>
            <a:r>
              <a:rPr lang="en-US" sz="3600" b="1" dirty="0" smtClean="0">
                <a:solidFill>
                  <a:srgbClr val="000066"/>
                </a:solidFill>
                <a:latin typeface="+mj-lt"/>
              </a:rPr>
              <a:t>1.  </a:t>
            </a:r>
            <a:r>
              <a:rPr lang="en-US" sz="3600" b="1" i="1" dirty="0" smtClean="0">
                <a:solidFill>
                  <a:schemeClr val="accent2">
                    <a:lumMod val="75000"/>
                  </a:schemeClr>
                </a:solidFill>
                <a:latin typeface="+mj-lt"/>
              </a:rPr>
              <a:t>internal quality assessment</a:t>
            </a:r>
            <a:endParaRPr lang="sk-SK" sz="3600" b="1" i="1" dirty="0" smtClean="0">
              <a:solidFill>
                <a:schemeClr val="accent2">
                  <a:lumMod val="75000"/>
                </a:schemeClr>
              </a:solidFill>
              <a:latin typeface="+mj-lt"/>
            </a:endParaRPr>
          </a:p>
          <a:p>
            <a:pPr eaLnBrk="1" hangingPunct="1">
              <a:buFont typeface="Wingdings" pitchFamily="2" charset="2"/>
              <a:buNone/>
              <a:defRPr/>
            </a:pPr>
            <a:r>
              <a:rPr lang="sk-SK" sz="4000" b="1" dirty="0" smtClean="0">
                <a:solidFill>
                  <a:schemeClr val="accent2">
                    <a:lumMod val="75000"/>
                  </a:schemeClr>
                </a:solidFill>
                <a:latin typeface="+mj-lt"/>
              </a:rPr>
              <a:t>  </a:t>
            </a:r>
            <a:r>
              <a:rPr lang="en-US" sz="3600" b="1" dirty="0" smtClean="0">
                <a:solidFill>
                  <a:srgbClr val="000066"/>
                </a:solidFill>
                <a:latin typeface="+mj-lt"/>
              </a:rPr>
              <a:t>2.  </a:t>
            </a:r>
            <a:r>
              <a:rPr lang="en-US" sz="3600" b="1" i="1" dirty="0" smtClean="0">
                <a:solidFill>
                  <a:schemeClr val="accent2">
                    <a:lumMod val="75000"/>
                  </a:schemeClr>
                </a:solidFill>
                <a:latin typeface="+mj-lt"/>
              </a:rPr>
              <a:t>external evaluation </a:t>
            </a:r>
            <a:r>
              <a:rPr lang="sk-SK" sz="3600" b="1" i="1" dirty="0" smtClean="0">
                <a:solidFill>
                  <a:schemeClr val="accent2">
                    <a:lumMod val="75000"/>
                  </a:schemeClr>
                </a:solidFill>
                <a:latin typeface="+mj-lt"/>
              </a:rPr>
              <a:t> </a:t>
            </a:r>
          </a:p>
          <a:p>
            <a:pPr eaLnBrk="1" hangingPunct="1">
              <a:buFont typeface="Wingdings" pitchFamily="2" charset="2"/>
              <a:buNone/>
              <a:defRPr/>
            </a:pPr>
            <a:r>
              <a:rPr lang="sk-SK" sz="4000" b="1" dirty="0" smtClean="0">
                <a:solidFill>
                  <a:srgbClr val="000066"/>
                </a:solidFill>
                <a:latin typeface="+mj-lt"/>
              </a:rPr>
              <a:t>  </a:t>
            </a:r>
            <a:r>
              <a:rPr lang="en-US" sz="3600" b="1" dirty="0" smtClean="0">
                <a:solidFill>
                  <a:srgbClr val="000066"/>
                </a:solidFill>
                <a:latin typeface="+mj-lt"/>
              </a:rPr>
              <a:t>3. </a:t>
            </a:r>
            <a:r>
              <a:rPr lang="en-US" sz="3600" b="1" i="1" dirty="0" smtClean="0">
                <a:solidFill>
                  <a:srgbClr val="000066"/>
                </a:solidFill>
                <a:latin typeface="+mj-lt"/>
              </a:rPr>
              <a:t> </a:t>
            </a:r>
            <a:r>
              <a:rPr lang="en-US" sz="3600" b="1" i="1" dirty="0" smtClean="0">
                <a:solidFill>
                  <a:schemeClr val="accent2">
                    <a:lumMod val="75000"/>
                  </a:schemeClr>
                </a:solidFill>
                <a:latin typeface="+mj-lt"/>
              </a:rPr>
              <a:t>accreditation</a:t>
            </a:r>
            <a:r>
              <a:rPr lang="sk-SK" sz="3600" b="1" i="1" dirty="0" smtClean="0">
                <a:solidFill>
                  <a:schemeClr val="accent2">
                    <a:lumMod val="75000"/>
                  </a:schemeClr>
                </a:solidFill>
                <a:latin typeface="+mj-lt"/>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it-IT" sz="4000" b="1" smtClean="0">
                <a:solidFill>
                  <a:srgbClr val="000066"/>
                </a:solidFill>
              </a:rPr>
              <a:t>The Accreditation Commission</a:t>
            </a:r>
            <a:r>
              <a:rPr lang="sk-SK" altLang="it-IT" sz="4000" b="1" smtClean="0">
                <a:solidFill>
                  <a:srgbClr val="000066"/>
                </a:solidFill>
              </a:rPr>
              <a:t> (AC)</a:t>
            </a:r>
          </a:p>
        </p:txBody>
      </p:sp>
      <p:sp>
        <p:nvSpPr>
          <p:cNvPr id="9219" name="Rectangle 3"/>
          <p:cNvSpPr>
            <a:spLocks noGrp="1" noChangeArrowheads="1"/>
          </p:cNvSpPr>
          <p:nvPr>
            <p:ph type="body" idx="1"/>
          </p:nvPr>
        </p:nvSpPr>
        <p:spPr>
          <a:xfrm>
            <a:off x="1173163" y="1981200"/>
            <a:ext cx="7646987" cy="4114800"/>
          </a:xfrm>
        </p:spPr>
        <p:txBody>
          <a:bodyPr/>
          <a:lstStyle/>
          <a:p>
            <a:pPr algn="just" eaLnBrk="1" hangingPunct="1">
              <a:lnSpc>
                <a:spcPct val="90000"/>
              </a:lnSpc>
              <a:buSzPct val="150000"/>
              <a:buFont typeface="Arial" pitchFamily="34" charset="0"/>
              <a:buChar char="•"/>
              <a:defRPr/>
            </a:pPr>
            <a:r>
              <a:rPr lang="en-US" sz="2500" i="1" dirty="0" smtClean="0">
                <a:solidFill>
                  <a:schemeClr val="accent2">
                    <a:lumMod val="75000"/>
                  </a:schemeClr>
                </a:solidFill>
                <a:latin typeface="+mj-lt"/>
              </a:rPr>
              <a:t>is </a:t>
            </a:r>
            <a:r>
              <a:rPr lang="en-US" sz="2500" b="1" i="1" dirty="0" smtClean="0">
                <a:solidFill>
                  <a:schemeClr val="accent2">
                    <a:lumMod val="75000"/>
                  </a:schemeClr>
                </a:solidFill>
                <a:latin typeface="+mj-lt"/>
              </a:rPr>
              <a:t>established by law</a:t>
            </a:r>
          </a:p>
          <a:p>
            <a:pPr algn="just" eaLnBrk="1" hangingPunct="1">
              <a:lnSpc>
                <a:spcPct val="90000"/>
              </a:lnSpc>
              <a:buSzPct val="150000"/>
              <a:buFont typeface="Arial" pitchFamily="34" charset="0"/>
              <a:buChar char="•"/>
              <a:defRPr/>
            </a:pPr>
            <a:r>
              <a:rPr lang="en-US" sz="2500" i="1" dirty="0" smtClean="0">
                <a:solidFill>
                  <a:schemeClr val="accent2">
                    <a:lumMod val="75000"/>
                  </a:schemeClr>
                </a:solidFill>
                <a:latin typeface="+mj-lt"/>
              </a:rPr>
              <a:t>is </a:t>
            </a:r>
            <a:r>
              <a:rPr lang="en-US" sz="2500" b="1" i="1" dirty="0" smtClean="0">
                <a:solidFill>
                  <a:schemeClr val="accent2">
                    <a:lumMod val="75000"/>
                  </a:schemeClr>
                </a:solidFill>
                <a:latin typeface="+mj-lt"/>
              </a:rPr>
              <a:t>an advisory body</a:t>
            </a:r>
            <a:r>
              <a:rPr lang="en-US" sz="2500" i="1" dirty="0" smtClean="0">
                <a:solidFill>
                  <a:schemeClr val="accent2">
                    <a:lumMod val="75000"/>
                  </a:schemeClr>
                </a:solidFill>
                <a:latin typeface="+mj-lt"/>
              </a:rPr>
              <a:t> of the Government of the Slovak Republic</a:t>
            </a:r>
            <a:endParaRPr lang="sk-SK" sz="2500" i="1" dirty="0" smtClean="0">
              <a:solidFill>
                <a:schemeClr val="accent2">
                  <a:lumMod val="75000"/>
                </a:schemeClr>
              </a:solidFill>
              <a:latin typeface="+mj-lt"/>
            </a:endParaRPr>
          </a:p>
          <a:p>
            <a:pPr algn="just" eaLnBrk="1" hangingPunct="1">
              <a:lnSpc>
                <a:spcPct val="90000"/>
              </a:lnSpc>
              <a:buFont typeface="Wingdings" pitchFamily="2" charset="2"/>
              <a:buNone/>
              <a:defRPr/>
            </a:pPr>
            <a:r>
              <a:rPr lang="sk-SK" sz="2500" i="1" dirty="0" smtClean="0">
                <a:solidFill>
                  <a:schemeClr val="accent2">
                    <a:lumMod val="75000"/>
                  </a:schemeClr>
                </a:solidFill>
                <a:latin typeface="+mj-lt"/>
              </a:rPr>
              <a:t>   - </a:t>
            </a:r>
            <a:r>
              <a:rPr lang="en-US" sz="2500" i="1" dirty="0" smtClean="0">
                <a:solidFill>
                  <a:schemeClr val="accent2">
                    <a:lumMod val="75000"/>
                  </a:schemeClr>
                </a:solidFill>
                <a:latin typeface="+mj-lt"/>
              </a:rPr>
              <a:t>does not make decisions, but has the position of an independent professional body that issues standpoints and</a:t>
            </a:r>
            <a:r>
              <a:rPr lang="sk-SK" sz="2500" i="1" dirty="0" smtClean="0">
                <a:solidFill>
                  <a:schemeClr val="accent2">
                    <a:lumMod val="75000"/>
                  </a:schemeClr>
                </a:solidFill>
                <a:latin typeface="+mj-lt"/>
              </a:rPr>
              <a:t> </a:t>
            </a:r>
            <a:r>
              <a:rPr lang="en-US" sz="2500" i="1" dirty="0" smtClean="0">
                <a:solidFill>
                  <a:schemeClr val="accent2">
                    <a:lumMod val="75000"/>
                  </a:schemeClr>
                </a:solidFill>
                <a:latin typeface="+mj-lt"/>
              </a:rPr>
              <a:t>recommendations</a:t>
            </a:r>
            <a:r>
              <a:rPr lang="sk-SK" sz="2500" dirty="0" smtClean="0">
                <a:solidFill>
                  <a:schemeClr val="accent2">
                    <a:lumMod val="75000"/>
                  </a:schemeClr>
                </a:solidFill>
                <a:latin typeface="+mj-lt"/>
              </a:rPr>
              <a:t> </a:t>
            </a:r>
            <a:endParaRPr lang="en-US" sz="2500" i="1" dirty="0" smtClean="0">
              <a:solidFill>
                <a:schemeClr val="accent2">
                  <a:lumMod val="75000"/>
                </a:schemeClr>
              </a:solidFill>
              <a:latin typeface="+mj-lt"/>
            </a:endParaRPr>
          </a:p>
          <a:p>
            <a:pPr algn="just" eaLnBrk="1" hangingPunct="1">
              <a:lnSpc>
                <a:spcPct val="90000"/>
              </a:lnSpc>
              <a:buSzPct val="150000"/>
              <a:buFont typeface="Arial" pitchFamily="34" charset="0"/>
              <a:buChar char="•"/>
              <a:defRPr/>
            </a:pPr>
            <a:r>
              <a:rPr lang="en-US" sz="2500" i="1" dirty="0" smtClean="0">
                <a:solidFill>
                  <a:schemeClr val="accent2">
                    <a:lumMod val="75000"/>
                  </a:schemeClr>
                </a:solidFill>
                <a:latin typeface="+mj-lt"/>
              </a:rPr>
              <a:t>A</a:t>
            </a:r>
            <a:r>
              <a:rPr lang="sk-SK" sz="2500" i="1" dirty="0" smtClean="0">
                <a:solidFill>
                  <a:schemeClr val="accent2">
                    <a:lumMod val="75000"/>
                  </a:schemeClr>
                </a:solidFill>
                <a:latin typeface="+mj-lt"/>
              </a:rPr>
              <a:t>C</a:t>
            </a:r>
            <a:r>
              <a:rPr lang="en-US" sz="2500" i="1" dirty="0" smtClean="0">
                <a:solidFill>
                  <a:schemeClr val="accent2">
                    <a:lumMod val="75000"/>
                  </a:schemeClr>
                </a:solidFill>
                <a:latin typeface="+mj-lt"/>
              </a:rPr>
              <a:t> </a:t>
            </a:r>
            <a:r>
              <a:rPr lang="en-US" sz="2500" b="1" i="1" dirty="0" smtClean="0">
                <a:solidFill>
                  <a:schemeClr val="accent2">
                    <a:lumMod val="75000"/>
                  </a:schemeClr>
                </a:solidFill>
                <a:latin typeface="+mj-lt"/>
              </a:rPr>
              <a:t>carries out accreditation</a:t>
            </a:r>
            <a:r>
              <a:rPr lang="en-US" sz="2500" i="1" dirty="0" smtClean="0">
                <a:solidFill>
                  <a:schemeClr val="accent2">
                    <a:lumMod val="75000"/>
                  </a:schemeClr>
                </a:solidFill>
                <a:latin typeface="+mj-lt"/>
              </a:rPr>
              <a:t> of individual activities of </a:t>
            </a:r>
            <a:r>
              <a:rPr lang="sk-SK" sz="2500" i="1" dirty="0" err="1" smtClean="0">
                <a:solidFill>
                  <a:schemeClr val="accent2">
                    <a:lumMod val="75000"/>
                  </a:schemeClr>
                </a:solidFill>
                <a:latin typeface="+mj-lt"/>
              </a:rPr>
              <a:t>HEIs</a:t>
            </a:r>
            <a:endParaRPr lang="sk-SK" sz="2500" i="1" dirty="0" smtClean="0">
              <a:solidFill>
                <a:schemeClr val="accent2">
                  <a:lumMod val="75000"/>
                </a:schemeClr>
              </a:solidFill>
              <a:latin typeface="+mj-lt"/>
            </a:endParaRPr>
          </a:p>
          <a:p>
            <a:pPr algn="just" eaLnBrk="1" hangingPunct="1">
              <a:lnSpc>
                <a:spcPct val="90000"/>
              </a:lnSpc>
              <a:buFont typeface="Wingdings" pitchFamily="2" charset="2"/>
              <a:buNone/>
              <a:defRPr/>
            </a:pPr>
            <a:r>
              <a:rPr lang="sk-SK" sz="2500" dirty="0" smtClean="0">
                <a:solidFill>
                  <a:schemeClr val="accent2">
                    <a:lumMod val="75000"/>
                  </a:schemeClr>
                </a:solidFill>
                <a:latin typeface="+mj-lt"/>
              </a:rPr>
              <a:t>   </a:t>
            </a:r>
            <a:r>
              <a:rPr lang="sk-SK" sz="2500" i="1" dirty="0" smtClean="0">
                <a:solidFill>
                  <a:schemeClr val="accent2">
                    <a:lumMod val="75000"/>
                  </a:schemeClr>
                </a:solidFill>
                <a:latin typeface="+mj-lt"/>
              </a:rPr>
              <a:t>- </a:t>
            </a:r>
            <a:r>
              <a:rPr lang="en-US" sz="2500" b="1" i="1" dirty="0" smtClean="0">
                <a:solidFill>
                  <a:schemeClr val="accent2">
                    <a:lumMod val="75000"/>
                  </a:schemeClr>
                </a:solidFill>
                <a:latin typeface="+mj-lt"/>
              </a:rPr>
              <a:t>carries out regular complex accreditation</a:t>
            </a:r>
            <a:r>
              <a:rPr lang="en-US" sz="2500" i="1" dirty="0" smtClean="0">
                <a:solidFill>
                  <a:schemeClr val="accent2">
                    <a:lumMod val="75000"/>
                  </a:schemeClr>
                </a:solidFill>
                <a:latin typeface="+mj-lt"/>
              </a:rPr>
              <a:t> of all </a:t>
            </a:r>
            <a:r>
              <a:rPr lang="sk-SK" sz="2500" i="1" dirty="0" err="1" smtClean="0">
                <a:solidFill>
                  <a:schemeClr val="accent2">
                    <a:lumMod val="75000"/>
                  </a:schemeClr>
                </a:solidFill>
                <a:latin typeface="+mj-lt"/>
              </a:rPr>
              <a:t>HEIs</a:t>
            </a:r>
            <a:r>
              <a:rPr lang="en-US" sz="2500" i="1" dirty="0" smtClean="0">
                <a:solidFill>
                  <a:schemeClr val="accent2">
                    <a:lumMod val="75000"/>
                  </a:schemeClr>
                </a:solidFill>
                <a:latin typeface="+mj-lt"/>
              </a:rPr>
              <a:t> in six-year intervals</a:t>
            </a:r>
            <a:r>
              <a:rPr lang="sk-SK" sz="2500" i="1" dirty="0" smtClean="0">
                <a:solidFill>
                  <a:schemeClr val="accent2">
                    <a:lumMod val="75000"/>
                  </a:schemeClr>
                </a:solidFill>
                <a:latin typeface="+mj-lt"/>
              </a:rPr>
              <a:t> </a:t>
            </a:r>
            <a:r>
              <a:rPr lang="en-US" sz="2500" i="1" dirty="0" smtClean="0">
                <a:solidFill>
                  <a:schemeClr val="accent2">
                    <a:lumMod val="75000"/>
                  </a:schemeClr>
                </a:solidFill>
                <a:latin typeface="+mj-lt"/>
              </a:rPr>
              <a:t> </a:t>
            </a:r>
            <a:endParaRPr lang="sk-SK" sz="2500" i="1" dirty="0" smtClean="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it-IT" sz="4000" b="1" smtClean="0">
                <a:solidFill>
                  <a:srgbClr val="000066"/>
                </a:solidFill>
              </a:rPr>
              <a:t>The Accreditation Commission</a:t>
            </a:r>
            <a:r>
              <a:rPr lang="sk-SK" altLang="it-IT" sz="4000" b="1" smtClean="0">
                <a:solidFill>
                  <a:srgbClr val="000066"/>
                </a:solidFill>
              </a:rPr>
              <a:t> (AC)</a:t>
            </a:r>
          </a:p>
        </p:txBody>
      </p:sp>
      <p:sp>
        <p:nvSpPr>
          <p:cNvPr id="10243" name="Rectangle 3"/>
          <p:cNvSpPr>
            <a:spLocks noGrp="1" noChangeArrowheads="1"/>
          </p:cNvSpPr>
          <p:nvPr>
            <p:ph type="body" idx="1"/>
          </p:nvPr>
        </p:nvSpPr>
        <p:spPr>
          <a:xfrm>
            <a:off x="900113" y="1989138"/>
            <a:ext cx="8059737" cy="4114800"/>
          </a:xfrm>
        </p:spPr>
        <p:txBody>
          <a:bodyPr/>
          <a:lstStyle/>
          <a:p>
            <a:pPr algn="just" eaLnBrk="1" hangingPunct="1">
              <a:lnSpc>
                <a:spcPct val="90000"/>
              </a:lnSpc>
              <a:buFont typeface="Wingdings" pitchFamily="2" charset="2"/>
              <a:buNone/>
              <a:defRPr/>
            </a:pPr>
            <a:r>
              <a:rPr lang="en-US" sz="2800" i="1" dirty="0" smtClean="0">
                <a:solidFill>
                  <a:schemeClr val="accent2">
                    <a:lumMod val="75000"/>
                  </a:schemeClr>
                </a:solidFill>
                <a:latin typeface="+mj-lt"/>
              </a:rPr>
              <a:t>    I</a:t>
            </a:r>
            <a:r>
              <a:rPr lang="sk-SK" sz="2800" i="1" dirty="0" smtClean="0">
                <a:solidFill>
                  <a:schemeClr val="accent2">
                    <a:lumMod val="75000"/>
                  </a:schemeClr>
                </a:solidFill>
                <a:latin typeface="+mj-lt"/>
              </a:rPr>
              <a:t>t</a:t>
            </a:r>
            <a:r>
              <a:rPr lang="en-US" sz="2800" i="1" dirty="0" smtClean="0">
                <a:solidFill>
                  <a:schemeClr val="accent2">
                    <a:lumMod val="75000"/>
                  </a:schemeClr>
                </a:solidFill>
                <a:latin typeface="+mj-lt"/>
              </a:rPr>
              <a:t> gives its opinion on capacity of the</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higher education institution to:</a:t>
            </a:r>
            <a:r>
              <a:rPr lang="sk-SK" sz="2800" i="1" dirty="0" smtClean="0">
                <a:solidFill>
                  <a:schemeClr val="accent2">
                    <a:lumMod val="75000"/>
                  </a:schemeClr>
                </a:solidFill>
                <a:latin typeface="+mj-lt"/>
              </a:rPr>
              <a:t> </a:t>
            </a:r>
          </a:p>
          <a:p>
            <a:pPr algn="just" eaLnBrk="1" hangingPunct="1">
              <a:lnSpc>
                <a:spcPct val="90000"/>
              </a:lnSpc>
              <a:buFontTx/>
              <a:buChar char="-"/>
              <a:defRPr/>
            </a:pPr>
            <a:r>
              <a:rPr lang="en-US" sz="2800" i="1" dirty="0" smtClean="0">
                <a:solidFill>
                  <a:schemeClr val="accent2">
                    <a:lumMod val="75000"/>
                  </a:schemeClr>
                </a:solidFill>
                <a:latin typeface="+mj-lt"/>
              </a:rPr>
              <a:t>implement the study </a:t>
            </a:r>
            <a:r>
              <a:rPr lang="en-US" sz="2800" i="1" dirty="0" err="1" smtClean="0">
                <a:solidFill>
                  <a:schemeClr val="accent2">
                    <a:lumMod val="75000"/>
                  </a:schemeClr>
                </a:solidFill>
                <a:latin typeface="+mj-lt"/>
              </a:rPr>
              <a:t>programme</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with the right to</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award to its</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graduates the academic degree</a:t>
            </a:r>
            <a:r>
              <a:rPr lang="sk-SK" sz="2800" i="1" dirty="0" smtClean="0">
                <a:solidFill>
                  <a:schemeClr val="accent2">
                    <a:lumMod val="75000"/>
                  </a:schemeClr>
                </a:solidFill>
                <a:latin typeface="+mj-lt"/>
              </a:rPr>
              <a:t>,</a:t>
            </a:r>
            <a:endParaRPr lang="en-US" sz="2800" i="1" dirty="0" smtClean="0">
              <a:solidFill>
                <a:schemeClr val="accent2">
                  <a:lumMod val="75000"/>
                </a:schemeClr>
              </a:solidFill>
              <a:latin typeface="+mj-lt"/>
            </a:endParaRPr>
          </a:p>
          <a:p>
            <a:pPr algn="just" eaLnBrk="1" hangingPunct="1">
              <a:lnSpc>
                <a:spcPct val="90000"/>
              </a:lnSpc>
              <a:buFontTx/>
              <a:buChar char="-"/>
              <a:defRPr/>
            </a:pPr>
            <a:endParaRPr lang="sk-SK" sz="1000" i="1" dirty="0" smtClean="0">
              <a:solidFill>
                <a:schemeClr val="accent2">
                  <a:lumMod val="75000"/>
                </a:schemeClr>
              </a:solidFill>
              <a:latin typeface="+mj-lt"/>
            </a:endParaRPr>
          </a:p>
          <a:p>
            <a:pPr algn="just" eaLnBrk="1" hangingPunct="1">
              <a:lnSpc>
                <a:spcPct val="90000"/>
              </a:lnSpc>
              <a:buFontTx/>
              <a:buNone/>
              <a:defRPr/>
            </a:pPr>
            <a:r>
              <a:rPr lang="sk-SK" sz="2400" i="1" dirty="0" smtClean="0">
                <a:latin typeface="+mj-lt"/>
              </a:rPr>
              <a:t>     </a:t>
            </a:r>
            <a:r>
              <a:rPr lang="en-US" sz="2400" i="1" dirty="0" smtClean="0">
                <a:solidFill>
                  <a:srgbClr val="000066"/>
                </a:solidFill>
                <a:latin typeface="+mj-lt"/>
              </a:rPr>
              <a:t>In the accreditation of the </a:t>
            </a:r>
            <a:r>
              <a:rPr lang="sk-SK" sz="2400" i="1" dirty="0" smtClean="0">
                <a:solidFill>
                  <a:srgbClr val="000066"/>
                </a:solidFill>
                <a:latin typeface="+mj-lt"/>
              </a:rPr>
              <a:t>study</a:t>
            </a:r>
            <a:r>
              <a:rPr lang="en-US" sz="2400" i="1" dirty="0" smtClean="0">
                <a:solidFill>
                  <a:srgbClr val="000066"/>
                </a:solidFill>
                <a:latin typeface="+mj-lt"/>
              </a:rPr>
              <a:t> </a:t>
            </a:r>
            <a:r>
              <a:rPr lang="en-US" sz="2400" i="1" dirty="0" err="1" smtClean="0">
                <a:solidFill>
                  <a:srgbClr val="000066"/>
                </a:solidFill>
                <a:latin typeface="+mj-lt"/>
              </a:rPr>
              <a:t>programme</a:t>
            </a:r>
            <a:r>
              <a:rPr lang="en-US" sz="2400" i="1" dirty="0" smtClean="0">
                <a:solidFill>
                  <a:srgbClr val="000066"/>
                </a:solidFill>
                <a:latin typeface="+mj-lt"/>
              </a:rPr>
              <a:t>, an assessment is carried out of the curriculum, student profile, applicant requirements, selection of students, graduation requirements, personnel, material, technical and information provision for the </a:t>
            </a:r>
            <a:r>
              <a:rPr lang="en-US" sz="2400" i="1" dirty="0" err="1" smtClean="0">
                <a:solidFill>
                  <a:srgbClr val="000066"/>
                </a:solidFill>
                <a:latin typeface="+mj-lt"/>
              </a:rPr>
              <a:t>programme</a:t>
            </a:r>
            <a:r>
              <a:rPr lang="en-US" sz="2400" i="1" dirty="0" smtClean="0">
                <a:solidFill>
                  <a:srgbClr val="000066"/>
                </a:solidFill>
                <a:latin typeface="+mj-lt"/>
              </a:rPr>
              <a:t>, and the educational level of graduates and students of the </a:t>
            </a:r>
            <a:r>
              <a:rPr lang="en-US" sz="2400" i="1" dirty="0" err="1" smtClean="0">
                <a:solidFill>
                  <a:srgbClr val="000066"/>
                </a:solidFill>
                <a:latin typeface="+mj-lt"/>
              </a:rPr>
              <a:t>programme</a:t>
            </a:r>
            <a:r>
              <a:rPr lang="en-US" sz="2400" i="1" dirty="0" smtClean="0">
                <a:solidFill>
                  <a:srgbClr val="000066"/>
                </a:solidFill>
                <a:latin typeface="+mj-lt"/>
              </a:rPr>
              <a:t>.</a:t>
            </a:r>
            <a:endParaRPr lang="sk-SK" sz="2400" i="1" dirty="0" smtClean="0">
              <a:solidFill>
                <a:srgbClr val="000066"/>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altLang="it-IT" sz="4000" b="1" smtClean="0">
                <a:solidFill>
                  <a:srgbClr val="000066"/>
                </a:solidFill>
              </a:rPr>
              <a:t>The Accreditation Commission</a:t>
            </a:r>
            <a:r>
              <a:rPr lang="sk-SK" altLang="it-IT" sz="4000" b="1" smtClean="0">
                <a:solidFill>
                  <a:srgbClr val="000066"/>
                </a:solidFill>
              </a:rPr>
              <a:t> (AC)</a:t>
            </a:r>
          </a:p>
        </p:txBody>
      </p:sp>
      <p:sp>
        <p:nvSpPr>
          <p:cNvPr id="11267" name="Rectangle 3"/>
          <p:cNvSpPr>
            <a:spLocks noGrp="1" noChangeArrowheads="1"/>
          </p:cNvSpPr>
          <p:nvPr>
            <p:ph type="body" idx="1"/>
          </p:nvPr>
        </p:nvSpPr>
        <p:spPr/>
        <p:txBody>
          <a:bodyPr/>
          <a:lstStyle/>
          <a:p>
            <a:pPr algn="just" eaLnBrk="1" hangingPunct="1">
              <a:buFont typeface="Wingdings" pitchFamily="2" charset="2"/>
              <a:buNone/>
              <a:defRPr/>
            </a:pPr>
            <a:r>
              <a:rPr lang="en-US" sz="2800" i="1" dirty="0" smtClean="0">
                <a:solidFill>
                  <a:schemeClr val="accent2">
                    <a:lumMod val="75000"/>
                  </a:schemeClr>
                </a:solidFill>
                <a:latin typeface="+mj-lt"/>
              </a:rPr>
              <a:t>I</a:t>
            </a:r>
            <a:r>
              <a:rPr lang="sk-SK" sz="2800" i="1" dirty="0" smtClean="0">
                <a:solidFill>
                  <a:schemeClr val="accent2">
                    <a:lumMod val="75000"/>
                  </a:schemeClr>
                </a:solidFill>
                <a:latin typeface="+mj-lt"/>
              </a:rPr>
              <a:t>t</a:t>
            </a:r>
            <a:r>
              <a:rPr lang="en-US" sz="2800" i="1" dirty="0" smtClean="0">
                <a:solidFill>
                  <a:schemeClr val="accent2">
                    <a:lumMod val="75000"/>
                  </a:schemeClr>
                </a:solidFill>
                <a:latin typeface="+mj-lt"/>
              </a:rPr>
              <a:t> gives its opinion on capacity of the</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higher</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education institution to:</a:t>
            </a:r>
          </a:p>
          <a:p>
            <a:pPr algn="just" eaLnBrk="1" hangingPunct="1">
              <a:buFont typeface="Wingdings" pitchFamily="2" charset="2"/>
              <a:buNone/>
              <a:defRPr/>
            </a:pPr>
            <a:endParaRPr lang="sk-SK" sz="1000" i="1" dirty="0" smtClean="0">
              <a:solidFill>
                <a:schemeClr val="accent2">
                  <a:lumMod val="75000"/>
                </a:schemeClr>
              </a:solidFill>
              <a:latin typeface="+mj-lt"/>
            </a:endParaRPr>
          </a:p>
          <a:p>
            <a:pPr algn="just" eaLnBrk="1" hangingPunct="1">
              <a:buClr>
                <a:srgbClr val="000066"/>
              </a:buClr>
              <a:buSzPct val="100000"/>
              <a:buFont typeface="Arial" pitchFamily="34" charset="0"/>
              <a:buChar char="•"/>
              <a:defRPr/>
            </a:pPr>
            <a:r>
              <a:rPr lang="en-US" sz="2800" i="1" dirty="0" smtClean="0">
                <a:solidFill>
                  <a:schemeClr val="accent2">
                    <a:lumMod val="75000"/>
                  </a:schemeClr>
                </a:solidFill>
                <a:latin typeface="+mj-lt"/>
              </a:rPr>
              <a:t>proposal for granting the State consent for a legal</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entity wishing to act as a </a:t>
            </a:r>
            <a:r>
              <a:rPr lang="sk-SK" sz="2800" i="1" dirty="0" smtClean="0">
                <a:solidFill>
                  <a:schemeClr val="accent2">
                    <a:lumMod val="75000"/>
                  </a:schemeClr>
                </a:solidFill>
                <a:latin typeface="+mj-lt"/>
              </a:rPr>
              <a:t>HEI,</a:t>
            </a:r>
            <a:endParaRPr lang="en-US" sz="2800" i="1" dirty="0" smtClean="0">
              <a:solidFill>
                <a:schemeClr val="accent2">
                  <a:lumMod val="75000"/>
                </a:schemeClr>
              </a:solidFill>
              <a:latin typeface="+mj-lt"/>
            </a:endParaRPr>
          </a:p>
          <a:p>
            <a:pPr algn="just" eaLnBrk="1" hangingPunct="1">
              <a:buClr>
                <a:srgbClr val="000066"/>
              </a:buClr>
              <a:buSzPct val="100000"/>
              <a:buFont typeface="Arial" pitchFamily="34" charset="0"/>
              <a:buChar char="•"/>
              <a:defRPr/>
            </a:pPr>
            <a:r>
              <a:rPr lang="en-US" sz="2800" i="1" dirty="0" smtClean="0">
                <a:solidFill>
                  <a:schemeClr val="accent2">
                    <a:lumMod val="75000"/>
                  </a:schemeClr>
                </a:solidFill>
                <a:latin typeface="+mj-lt"/>
              </a:rPr>
              <a:t>to conduct the habilitation</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procedure and procedure</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for</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nomination of professors, </a:t>
            </a:r>
          </a:p>
          <a:p>
            <a:pPr algn="just" eaLnBrk="1" hangingPunct="1">
              <a:buClr>
                <a:srgbClr val="000066"/>
              </a:buClr>
              <a:buSzPct val="100000"/>
              <a:buFont typeface="Arial" pitchFamily="34" charset="0"/>
              <a:buChar char="•"/>
              <a:defRPr/>
            </a:pPr>
            <a:r>
              <a:rPr lang="en-US" sz="2800" i="1" dirty="0" smtClean="0">
                <a:solidFill>
                  <a:schemeClr val="accent2">
                    <a:lumMod val="75000"/>
                  </a:schemeClr>
                </a:solidFill>
                <a:latin typeface="+mj-lt"/>
              </a:rPr>
              <a:t>proposals of establishment, merger, affiliation, split, dissolution,</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change of name or change of seat </a:t>
            </a:r>
            <a:r>
              <a:rPr lang="sk-SK" sz="2800" i="1" dirty="0" smtClean="0">
                <a:solidFill>
                  <a:schemeClr val="accent2">
                    <a:lumMod val="75000"/>
                  </a:schemeClr>
                </a:solidFill>
                <a:latin typeface="+mj-lt"/>
              </a:rPr>
              <a:t>,</a:t>
            </a:r>
          </a:p>
          <a:p>
            <a:pPr eaLnBrk="1" hangingPunct="1">
              <a:buFont typeface="Wingdings" pitchFamily="2" charset="2"/>
              <a:buNone/>
              <a:defRPr/>
            </a:pPr>
            <a:endParaRPr lang="sk-SK" sz="2800" dirty="0" smtClean="0">
              <a:solidFill>
                <a:schemeClr val="accent2"/>
              </a:solidFill>
            </a:endParaRPr>
          </a:p>
          <a:p>
            <a:pPr eaLnBrk="1" hangingPunct="1">
              <a:buFont typeface="Wingdings" pitchFamily="2" charset="2"/>
              <a:buNone/>
              <a:defRPr/>
            </a:pPr>
            <a:endParaRPr lang="sk-SK" sz="2800" i="1" dirty="0" smtClean="0">
              <a:solidFill>
                <a:srgbClr val="0099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it-IT" sz="4000" b="1" smtClean="0">
                <a:solidFill>
                  <a:srgbClr val="000066"/>
                </a:solidFill>
              </a:rPr>
              <a:t>The Accreditation Commission</a:t>
            </a:r>
            <a:r>
              <a:rPr lang="sk-SK" altLang="it-IT" sz="4000" b="1" smtClean="0">
                <a:solidFill>
                  <a:srgbClr val="000066"/>
                </a:solidFill>
              </a:rPr>
              <a:t> (AC)</a:t>
            </a:r>
          </a:p>
        </p:txBody>
      </p:sp>
      <p:sp>
        <p:nvSpPr>
          <p:cNvPr id="1229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en-US" sz="2800" i="1" dirty="0" smtClean="0">
                <a:solidFill>
                  <a:schemeClr val="accent2">
                    <a:lumMod val="75000"/>
                  </a:schemeClr>
                </a:solidFill>
                <a:latin typeface="+mj-lt"/>
              </a:rPr>
              <a:t>I</a:t>
            </a:r>
            <a:r>
              <a:rPr lang="sk-SK" sz="2800" i="1" dirty="0" smtClean="0">
                <a:solidFill>
                  <a:schemeClr val="accent2">
                    <a:lumMod val="75000"/>
                  </a:schemeClr>
                </a:solidFill>
                <a:latin typeface="+mj-lt"/>
              </a:rPr>
              <a:t>t</a:t>
            </a:r>
            <a:r>
              <a:rPr lang="en-US" sz="2800" i="1" dirty="0" smtClean="0">
                <a:solidFill>
                  <a:schemeClr val="accent2">
                    <a:lumMod val="75000"/>
                  </a:schemeClr>
                </a:solidFill>
                <a:latin typeface="+mj-lt"/>
              </a:rPr>
              <a:t> gives its opinion on capacity of the</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higher</a:t>
            </a:r>
            <a:r>
              <a:rPr lang="sk-SK" sz="2800" i="1" dirty="0" smtClean="0">
                <a:solidFill>
                  <a:schemeClr val="accent2">
                    <a:lumMod val="75000"/>
                  </a:schemeClr>
                </a:solidFill>
                <a:latin typeface="+mj-lt"/>
              </a:rPr>
              <a:t> </a:t>
            </a:r>
            <a:r>
              <a:rPr lang="en-US" sz="2800" i="1" dirty="0" smtClean="0">
                <a:solidFill>
                  <a:schemeClr val="accent2">
                    <a:lumMod val="75000"/>
                  </a:schemeClr>
                </a:solidFill>
                <a:latin typeface="+mj-lt"/>
              </a:rPr>
              <a:t>education institution to:</a:t>
            </a:r>
          </a:p>
          <a:p>
            <a:pPr eaLnBrk="1" hangingPunct="1">
              <a:lnSpc>
                <a:spcPct val="80000"/>
              </a:lnSpc>
              <a:buFont typeface="Wingdings" pitchFamily="2" charset="2"/>
              <a:buNone/>
              <a:defRPr/>
            </a:pPr>
            <a:endParaRPr lang="sk-SK" sz="1000" i="1" dirty="0" smtClean="0">
              <a:solidFill>
                <a:schemeClr val="accent2">
                  <a:lumMod val="75000"/>
                </a:schemeClr>
              </a:solidFill>
              <a:latin typeface="+mj-lt"/>
            </a:endParaRPr>
          </a:p>
          <a:p>
            <a:pPr algn="just" eaLnBrk="1" hangingPunct="1">
              <a:lnSpc>
                <a:spcPct val="80000"/>
              </a:lnSpc>
              <a:buClr>
                <a:srgbClr val="000066"/>
              </a:buClr>
              <a:buSzPct val="100000"/>
              <a:buFont typeface="Arial" pitchFamily="34" charset="0"/>
              <a:buChar char="•"/>
              <a:defRPr/>
            </a:pPr>
            <a:r>
              <a:rPr lang="en-US" sz="2800" i="1" dirty="0" smtClean="0">
                <a:solidFill>
                  <a:schemeClr val="accent2">
                    <a:lumMod val="75000"/>
                  </a:schemeClr>
                </a:solidFill>
                <a:latin typeface="+mj-lt"/>
              </a:rPr>
              <a:t>proposal for classification of higher education institutions as research universities, universities and professional higher education institutions,</a:t>
            </a:r>
            <a:endParaRPr lang="en-US" sz="2800" dirty="0" smtClean="0">
              <a:solidFill>
                <a:schemeClr val="accent2">
                  <a:lumMod val="75000"/>
                </a:schemeClr>
              </a:solidFill>
              <a:latin typeface="+mj-lt"/>
            </a:endParaRPr>
          </a:p>
          <a:p>
            <a:pPr algn="just" eaLnBrk="1" hangingPunct="1">
              <a:lnSpc>
                <a:spcPct val="80000"/>
              </a:lnSpc>
              <a:buClr>
                <a:srgbClr val="000066"/>
              </a:buClr>
              <a:buSzPct val="100000"/>
              <a:buFont typeface="Arial" pitchFamily="34" charset="0"/>
              <a:buChar char="•"/>
              <a:defRPr/>
            </a:pPr>
            <a:r>
              <a:rPr lang="en-US" sz="2800" i="1" dirty="0" smtClean="0">
                <a:solidFill>
                  <a:schemeClr val="accent2">
                    <a:lumMod val="75000"/>
                  </a:schemeClr>
                </a:solidFill>
                <a:latin typeface="+mj-lt"/>
              </a:rPr>
              <a:t>proposal for change in the system of fields of study</a:t>
            </a:r>
            <a:r>
              <a:rPr lang="sk-SK" sz="2800" i="1" dirty="0" smtClean="0">
                <a:solidFill>
                  <a:schemeClr val="accent2">
                    <a:lumMod val="75000"/>
                  </a:schemeClr>
                </a:solidFill>
                <a:latin typeface="+mj-lt"/>
              </a:rPr>
              <a:t>,</a:t>
            </a:r>
            <a:endParaRPr lang="en-US" sz="2800" i="1" dirty="0" smtClean="0">
              <a:solidFill>
                <a:schemeClr val="accent2">
                  <a:lumMod val="75000"/>
                </a:schemeClr>
              </a:solidFill>
              <a:latin typeface="+mj-lt"/>
            </a:endParaRPr>
          </a:p>
          <a:p>
            <a:pPr algn="just" eaLnBrk="1" hangingPunct="1">
              <a:lnSpc>
                <a:spcPct val="80000"/>
              </a:lnSpc>
              <a:buClr>
                <a:srgbClr val="000066"/>
              </a:buClr>
              <a:buSzPct val="100000"/>
              <a:buFont typeface="Arial" pitchFamily="34" charset="0"/>
              <a:buChar char="•"/>
              <a:defRPr/>
            </a:pPr>
            <a:r>
              <a:rPr lang="en-US" sz="2800" i="1" dirty="0" smtClean="0">
                <a:solidFill>
                  <a:schemeClr val="accent2">
                    <a:lumMod val="75000"/>
                  </a:schemeClr>
                </a:solidFill>
                <a:latin typeface="+mj-lt"/>
              </a:rPr>
              <a:t>other proposals with regard to the system of higher education presented by the Minister</a:t>
            </a:r>
            <a:r>
              <a:rPr lang="sk-SK" sz="2800" i="1" dirty="0" smtClean="0">
                <a:solidFill>
                  <a:schemeClr val="accent2">
                    <a:lumMod val="75000"/>
                  </a:schemeClr>
                </a:solidFill>
                <a:latin typeface="+mj-lt"/>
              </a:rPr>
              <a:t>.</a:t>
            </a:r>
            <a:r>
              <a:rPr lang="sk-SK" sz="2800" dirty="0" smtClean="0">
                <a:solidFill>
                  <a:schemeClr val="accent2">
                    <a:lumMod val="75000"/>
                  </a:schemeClr>
                </a:solidFill>
                <a:latin typeface="+mj-lt"/>
              </a:rPr>
              <a:t>  </a:t>
            </a:r>
            <a:endParaRPr lang="sk-SK" sz="2800" i="1" dirty="0" smtClean="0">
              <a:solidFill>
                <a:schemeClr val="accent2">
                  <a:lumMod val="75000"/>
                </a:schemeClr>
              </a:solidFill>
              <a:latin typeface="+mj-lt"/>
            </a:endParaRPr>
          </a:p>
          <a:p>
            <a:pPr eaLnBrk="1" hangingPunct="1">
              <a:lnSpc>
                <a:spcPct val="80000"/>
              </a:lnSpc>
              <a:buFont typeface="Wingdings" pitchFamily="2" charset="2"/>
              <a:buNone/>
              <a:defRPr/>
            </a:pPr>
            <a:endParaRPr lang="en-US" sz="1000" i="1" dirty="0" smtClean="0">
              <a:solidFill>
                <a:schemeClr val="accent2">
                  <a:lumMod val="75000"/>
                </a:schemeClr>
              </a:solidFill>
              <a:latin typeface="+mj-lt"/>
            </a:endParaRPr>
          </a:p>
          <a:p>
            <a:pPr eaLnBrk="1" hangingPunct="1">
              <a:lnSpc>
                <a:spcPct val="80000"/>
              </a:lnSpc>
              <a:buFont typeface="Wingdings" pitchFamily="2" charset="2"/>
              <a:buNone/>
              <a:defRPr/>
            </a:pPr>
            <a:r>
              <a:rPr lang="en-US" sz="1000" i="1" dirty="0" smtClean="0">
                <a:solidFill>
                  <a:schemeClr val="accent2">
                    <a:lumMod val="75000"/>
                  </a:schemeClr>
                </a:solidFill>
                <a:latin typeface="+mj-lt"/>
              </a:rPr>
              <a:t>	</a:t>
            </a:r>
            <a:r>
              <a:rPr lang="sk-SK" sz="1000" i="1" dirty="0" err="1" smtClean="0">
                <a:solidFill>
                  <a:schemeClr val="accent2">
                    <a:lumMod val="75000"/>
                  </a:schemeClr>
                </a:solidFill>
                <a:latin typeface="+mj-lt"/>
              </a:rPr>
              <a:t>Source</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4</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 </a:t>
            </a:r>
            <a:r>
              <a:rPr lang="en-US" sz="1000" i="1" dirty="0" smtClean="0">
                <a:solidFill>
                  <a:schemeClr val="accent2">
                    <a:lumMod val="75000"/>
                  </a:schemeClr>
                </a:solidFill>
                <a:latin typeface="+mj-lt"/>
                <a:hlinkClick r:id="rId2"/>
              </a:rPr>
              <a:t>http://www.akredkom.sk/en/</a:t>
            </a:r>
            <a:endParaRPr lang="en-US" sz="2800" dirty="0" smtClean="0">
              <a:solidFill>
                <a:schemeClr val="accent2">
                  <a:lumMod val="75000"/>
                </a:schemeClr>
              </a:solidFill>
              <a:latin typeface="+mj-lt"/>
            </a:endParaRPr>
          </a:p>
          <a:p>
            <a:pPr eaLnBrk="1" hangingPunct="1">
              <a:lnSpc>
                <a:spcPct val="80000"/>
              </a:lnSpc>
              <a:defRPr/>
            </a:pPr>
            <a:endParaRPr lang="en-US" dirty="0" smtClean="0">
              <a:solidFill>
                <a:schemeClr val="tx2"/>
              </a:solidFill>
            </a:endParaRPr>
          </a:p>
          <a:p>
            <a:pPr eaLnBrk="1" hangingPunct="1">
              <a:lnSpc>
                <a:spcPct val="80000"/>
              </a:lnSpc>
              <a:defRPr/>
            </a:pPr>
            <a:endParaRPr lang="en-US" sz="3600" dirty="0" smtClean="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sk-SK" altLang="it-IT" sz="4000" b="1" smtClean="0">
                <a:solidFill>
                  <a:srgbClr val="000066"/>
                </a:solidFill>
              </a:rPr>
              <a:t>E</a:t>
            </a:r>
            <a:r>
              <a:rPr lang="en-US" altLang="it-IT" sz="4000" b="1" smtClean="0">
                <a:solidFill>
                  <a:srgbClr val="000066"/>
                </a:solidFill>
              </a:rPr>
              <a:t>xternal evaluation</a:t>
            </a:r>
            <a:r>
              <a:rPr lang="en-US" altLang="it-IT" sz="4000" smtClean="0">
                <a:solidFill>
                  <a:srgbClr val="000066"/>
                </a:solidFill>
              </a:rPr>
              <a:t> </a:t>
            </a:r>
            <a:r>
              <a:rPr lang="sk-SK" altLang="it-IT" sz="4000" b="1" smtClean="0">
                <a:solidFill>
                  <a:srgbClr val="000066"/>
                </a:solidFill>
              </a:rPr>
              <a:t>of HEIs</a:t>
            </a:r>
          </a:p>
        </p:txBody>
      </p:sp>
      <p:sp>
        <p:nvSpPr>
          <p:cNvPr id="2253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sk-SK" sz="2800" i="1" dirty="0" smtClean="0">
                <a:solidFill>
                  <a:schemeClr val="accent2">
                    <a:lumMod val="75000"/>
                  </a:schemeClr>
                </a:solidFill>
                <a:latin typeface="+mj-lt"/>
                <a:cs typeface="Times New Roman" pitchFamily="18" charset="0"/>
              </a:rPr>
              <a:t>• </a:t>
            </a:r>
            <a:r>
              <a:rPr lang="en-US" sz="2800" i="1" dirty="0" smtClean="0">
                <a:solidFill>
                  <a:srgbClr val="000066"/>
                </a:solidFill>
                <a:latin typeface="+mj-lt"/>
                <a:cs typeface="Arial" charset="0"/>
              </a:rPr>
              <a:t>Home Agency</a:t>
            </a:r>
          </a:p>
          <a:p>
            <a:pPr eaLnBrk="1" hangingPunct="1">
              <a:lnSpc>
                <a:spcPct val="80000"/>
              </a:lnSpc>
              <a:buFont typeface="Wingdings" pitchFamily="2" charset="2"/>
              <a:buNone/>
              <a:defRPr/>
            </a:pPr>
            <a:endParaRPr lang="en-US" sz="1000" i="1" dirty="0" smtClean="0">
              <a:solidFill>
                <a:schemeClr val="accent2">
                  <a:lumMod val="75000"/>
                </a:schemeClr>
              </a:solidFill>
              <a:latin typeface="+mj-lt"/>
              <a:cs typeface="Arial" charset="0"/>
            </a:endParaRPr>
          </a:p>
          <a:p>
            <a:pPr algn="just" eaLnBrk="1" hangingPunct="1">
              <a:lnSpc>
                <a:spcPct val="80000"/>
              </a:lnSpc>
              <a:buFont typeface="Wingdings" pitchFamily="2" charset="2"/>
              <a:buNone/>
              <a:defRPr/>
            </a:pPr>
            <a:r>
              <a:rPr lang="en-US" sz="3000" dirty="0" smtClean="0">
                <a:solidFill>
                  <a:schemeClr val="accent2">
                    <a:lumMod val="75000"/>
                  </a:schemeClr>
                </a:solidFill>
                <a:latin typeface="+mj-lt"/>
              </a:rPr>
              <a:t>    </a:t>
            </a:r>
            <a:r>
              <a:rPr lang="en-US" sz="3000" b="1" i="1" dirty="0" smtClean="0">
                <a:solidFill>
                  <a:schemeClr val="accent2">
                    <a:lumMod val="75000"/>
                  </a:schemeClr>
                </a:solidFill>
                <a:latin typeface="+mj-lt"/>
              </a:rPr>
              <a:t>ARRA</a:t>
            </a:r>
            <a:r>
              <a:rPr lang="en-US" sz="3000" i="1" dirty="0" smtClean="0">
                <a:solidFill>
                  <a:schemeClr val="accent2">
                    <a:lumMod val="75000"/>
                  </a:schemeClr>
                </a:solidFill>
                <a:latin typeface="+mj-lt"/>
              </a:rPr>
              <a:t> - Academic Ranking and Rating Agency is an </a:t>
            </a:r>
            <a:r>
              <a:rPr lang="en-US" sz="3000" b="1" i="1" dirty="0" smtClean="0">
                <a:solidFill>
                  <a:schemeClr val="accent2">
                    <a:lumMod val="75000"/>
                  </a:schemeClr>
                </a:solidFill>
                <a:latin typeface="+mj-lt"/>
              </a:rPr>
              <a:t>independent Slovak civil association</a:t>
            </a:r>
          </a:p>
          <a:p>
            <a:pPr algn="just" eaLnBrk="1" hangingPunct="1">
              <a:lnSpc>
                <a:spcPct val="80000"/>
              </a:lnSpc>
              <a:buFont typeface="Wingdings" pitchFamily="2" charset="2"/>
              <a:buNone/>
              <a:defRPr/>
            </a:pPr>
            <a:endParaRPr lang="en-US" sz="900" b="1" i="1" dirty="0" smtClean="0">
              <a:solidFill>
                <a:schemeClr val="accent2">
                  <a:lumMod val="75000"/>
                </a:schemeClr>
              </a:solidFill>
              <a:latin typeface="+mj-lt"/>
            </a:endParaRPr>
          </a:p>
          <a:p>
            <a:pPr algn="just" eaLnBrk="1" hangingPunct="1">
              <a:lnSpc>
                <a:spcPct val="80000"/>
              </a:lnSpc>
              <a:buFont typeface="Wingdings" pitchFamily="2" charset="2"/>
              <a:buNone/>
              <a:defRPr/>
            </a:pPr>
            <a:r>
              <a:rPr lang="en-US" sz="1000" i="1" dirty="0" smtClean="0">
                <a:solidFill>
                  <a:schemeClr val="accent2">
                    <a:lumMod val="75000"/>
                  </a:schemeClr>
                </a:solidFill>
                <a:latin typeface="+mj-lt"/>
              </a:rPr>
              <a:t>Source</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5</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 </a:t>
            </a:r>
            <a:r>
              <a:rPr lang="en-US" sz="1000" i="1" dirty="0" smtClean="0">
                <a:solidFill>
                  <a:schemeClr val="accent2">
                    <a:lumMod val="75000"/>
                  </a:schemeClr>
                </a:solidFill>
                <a:latin typeface="+mj-lt"/>
              </a:rPr>
              <a:t>:</a:t>
            </a:r>
            <a:r>
              <a:rPr lang="en-US" sz="1000" b="1" i="1" dirty="0" smtClean="0">
                <a:solidFill>
                  <a:schemeClr val="accent2">
                    <a:lumMod val="75000"/>
                  </a:schemeClr>
                </a:solidFill>
                <a:latin typeface="+mj-lt"/>
              </a:rPr>
              <a:t> </a:t>
            </a:r>
            <a:r>
              <a:rPr lang="en-US" sz="1000" i="1" dirty="0" smtClean="0">
                <a:solidFill>
                  <a:schemeClr val="accent2">
                    <a:lumMod val="75000"/>
                  </a:schemeClr>
                </a:solidFill>
                <a:latin typeface="+mj-lt"/>
                <a:hlinkClick r:id="rId2"/>
              </a:rPr>
              <a:t>http://arra.sk/english</a:t>
            </a:r>
            <a:endParaRPr lang="en-US" sz="1000" i="1" dirty="0" smtClean="0">
              <a:solidFill>
                <a:schemeClr val="accent2">
                  <a:lumMod val="75000"/>
                </a:schemeClr>
              </a:solidFill>
              <a:latin typeface="+mj-lt"/>
            </a:endParaRPr>
          </a:p>
          <a:p>
            <a:pPr algn="just" eaLnBrk="1" hangingPunct="1">
              <a:lnSpc>
                <a:spcPct val="80000"/>
              </a:lnSpc>
              <a:buFont typeface="Wingdings" pitchFamily="2" charset="2"/>
              <a:buNone/>
              <a:defRPr/>
            </a:pPr>
            <a:endParaRPr lang="en-US" sz="1000" i="1" dirty="0" smtClean="0">
              <a:solidFill>
                <a:schemeClr val="accent2">
                  <a:lumMod val="75000"/>
                </a:schemeClr>
              </a:solidFill>
              <a:latin typeface="+mj-lt"/>
              <a:cs typeface="Times New Roman" pitchFamily="18" charset="0"/>
            </a:endParaRPr>
          </a:p>
          <a:p>
            <a:pPr algn="just" eaLnBrk="1" hangingPunct="1">
              <a:lnSpc>
                <a:spcPct val="80000"/>
              </a:lnSpc>
              <a:buFont typeface="Wingdings" pitchFamily="2" charset="2"/>
              <a:buNone/>
              <a:defRPr/>
            </a:pPr>
            <a:r>
              <a:rPr lang="en-US" sz="2800" i="1" dirty="0" smtClean="0">
                <a:solidFill>
                  <a:schemeClr val="accent2">
                    <a:lumMod val="75000"/>
                  </a:schemeClr>
                </a:solidFill>
                <a:latin typeface="+mj-lt"/>
                <a:cs typeface="Times New Roman" pitchFamily="18" charset="0"/>
              </a:rPr>
              <a:t>• </a:t>
            </a:r>
            <a:r>
              <a:rPr lang="en-US" sz="2800" i="1" dirty="0" smtClean="0">
                <a:solidFill>
                  <a:srgbClr val="000066"/>
                </a:solidFill>
                <a:latin typeface="+mj-lt"/>
                <a:cs typeface="Arial" charset="0"/>
              </a:rPr>
              <a:t>Foreign Agency</a:t>
            </a:r>
          </a:p>
          <a:p>
            <a:pPr algn="just" eaLnBrk="1" hangingPunct="1">
              <a:lnSpc>
                <a:spcPct val="80000"/>
              </a:lnSpc>
              <a:buFont typeface="Wingdings" pitchFamily="2" charset="2"/>
              <a:buNone/>
              <a:defRPr/>
            </a:pPr>
            <a:endParaRPr lang="en-US" sz="900" i="1" dirty="0" smtClean="0">
              <a:solidFill>
                <a:schemeClr val="accent2">
                  <a:lumMod val="75000"/>
                </a:schemeClr>
              </a:solidFill>
              <a:latin typeface="+mj-lt"/>
              <a:cs typeface="Arial" charset="0"/>
            </a:endParaRPr>
          </a:p>
          <a:p>
            <a:pPr algn="just" eaLnBrk="1" hangingPunct="1">
              <a:lnSpc>
                <a:spcPct val="80000"/>
              </a:lnSpc>
              <a:buFont typeface="Wingdings" pitchFamily="2" charset="2"/>
              <a:buNone/>
              <a:defRPr/>
            </a:pPr>
            <a:r>
              <a:rPr lang="en-US" sz="2800" i="1" dirty="0" smtClean="0">
                <a:solidFill>
                  <a:schemeClr val="accent2">
                    <a:lumMod val="75000"/>
                  </a:schemeClr>
                </a:solidFill>
                <a:latin typeface="+mj-lt"/>
                <a:cs typeface="Arial" charset="0"/>
              </a:rPr>
              <a:t>  </a:t>
            </a:r>
            <a:r>
              <a:rPr lang="en-US" sz="3000" b="1" i="1" dirty="0" err="1" smtClean="0">
                <a:solidFill>
                  <a:schemeClr val="accent2">
                    <a:lumMod val="75000"/>
                  </a:schemeClr>
                </a:solidFill>
                <a:latin typeface="+mj-lt"/>
              </a:rPr>
              <a:t>Webometrics</a:t>
            </a:r>
            <a:r>
              <a:rPr lang="en-US" sz="3000" i="1" dirty="0" smtClean="0">
                <a:solidFill>
                  <a:schemeClr val="accent2">
                    <a:lumMod val="75000"/>
                  </a:schemeClr>
                </a:solidFill>
                <a:latin typeface="+mj-lt"/>
              </a:rPr>
              <a:t> Ranking of World Universities</a:t>
            </a:r>
            <a:r>
              <a:rPr lang="en-US" sz="3000" dirty="0" smtClean="0">
                <a:solidFill>
                  <a:schemeClr val="accent2">
                    <a:lumMod val="75000"/>
                  </a:schemeClr>
                </a:solidFill>
                <a:latin typeface="+mj-lt"/>
              </a:rPr>
              <a:t> </a:t>
            </a:r>
          </a:p>
          <a:p>
            <a:pPr algn="just" eaLnBrk="1" hangingPunct="1">
              <a:lnSpc>
                <a:spcPct val="80000"/>
              </a:lnSpc>
              <a:buFont typeface="Wingdings" pitchFamily="2" charset="2"/>
              <a:buNone/>
              <a:defRPr/>
            </a:pPr>
            <a:r>
              <a:rPr lang="en-US" sz="2400" dirty="0" smtClean="0">
                <a:solidFill>
                  <a:schemeClr val="accent2">
                    <a:lumMod val="75000"/>
                  </a:schemeClr>
                </a:solidFill>
                <a:latin typeface="+mj-lt"/>
                <a:cs typeface="Arial" charset="0"/>
              </a:rPr>
              <a:t>    </a:t>
            </a:r>
            <a:r>
              <a:rPr lang="en-US" sz="2400" i="1" dirty="0" smtClean="0">
                <a:solidFill>
                  <a:schemeClr val="accent2">
                    <a:lumMod val="75000"/>
                  </a:schemeClr>
                </a:solidFill>
                <a:latin typeface="+mj-lt"/>
                <a:cs typeface="Arial" charset="0"/>
              </a:rPr>
              <a:t>- </a:t>
            </a:r>
            <a:r>
              <a:rPr lang="en-US" sz="2400" i="1" dirty="0" smtClean="0">
                <a:solidFill>
                  <a:schemeClr val="accent2">
                    <a:lumMod val="75000"/>
                  </a:schemeClr>
                </a:solidFill>
                <a:latin typeface="+mj-lt"/>
              </a:rPr>
              <a:t>the largest public research body in Spain</a:t>
            </a:r>
            <a:endParaRPr lang="en-US" sz="2400" dirty="0" smtClean="0">
              <a:solidFill>
                <a:schemeClr val="accent2">
                  <a:lumMod val="75000"/>
                </a:schemeClr>
              </a:solidFill>
              <a:latin typeface="+mj-lt"/>
              <a:cs typeface="Arial" charset="0"/>
            </a:endParaRPr>
          </a:p>
          <a:p>
            <a:pPr algn="just" eaLnBrk="1" hangingPunct="1">
              <a:lnSpc>
                <a:spcPct val="80000"/>
              </a:lnSpc>
              <a:buFont typeface="Wingdings" pitchFamily="2" charset="2"/>
              <a:buNone/>
              <a:defRPr/>
            </a:pPr>
            <a:endParaRPr lang="en-US" sz="900" dirty="0" smtClean="0">
              <a:solidFill>
                <a:schemeClr val="accent2">
                  <a:lumMod val="75000"/>
                </a:schemeClr>
              </a:solidFill>
              <a:latin typeface="+mj-lt"/>
              <a:cs typeface="Arial" charset="0"/>
            </a:endParaRPr>
          </a:p>
          <a:p>
            <a:pPr algn="just" eaLnBrk="1" hangingPunct="1">
              <a:lnSpc>
                <a:spcPct val="80000"/>
              </a:lnSpc>
              <a:buFont typeface="Wingdings" pitchFamily="2" charset="2"/>
              <a:buNone/>
              <a:defRPr/>
            </a:pPr>
            <a:endParaRPr lang="en-US" sz="1200" dirty="0" smtClean="0">
              <a:solidFill>
                <a:schemeClr val="accent2">
                  <a:lumMod val="75000"/>
                </a:schemeClr>
              </a:solidFill>
              <a:latin typeface="+mj-lt"/>
              <a:cs typeface="Arial" charset="0"/>
            </a:endParaRPr>
          </a:p>
          <a:p>
            <a:pPr algn="just" eaLnBrk="1" hangingPunct="1">
              <a:lnSpc>
                <a:spcPct val="80000"/>
              </a:lnSpc>
              <a:buFont typeface="Wingdings" pitchFamily="2" charset="2"/>
              <a:buNone/>
              <a:defRPr/>
            </a:pPr>
            <a:r>
              <a:rPr lang="sk-SK" sz="1000" i="1" dirty="0" err="1" smtClean="0">
                <a:solidFill>
                  <a:schemeClr val="accent2">
                    <a:lumMod val="75000"/>
                  </a:schemeClr>
                </a:solidFill>
                <a:latin typeface="+mj-lt"/>
              </a:rPr>
              <a:t>Source</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6</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 </a:t>
            </a:r>
            <a:r>
              <a:rPr lang="sk-SK" sz="1000" i="1" dirty="0" smtClean="0">
                <a:solidFill>
                  <a:schemeClr val="accent2">
                    <a:lumMod val="75000"/>
                  </a:schemeClr>
                </a:solidFill>
                <a:latin typeface="+mj-lt"/>
              </a:rPr>
              <a:t>: </a:t>
            </a:r>
            <a:r>
              <a:rPr lang="sk-SK" sz="1000" i="1" dirty="0" smtClean="0">
                <a:solidFill>
                  <a:schemeClr val="accent2">
                    <a:lumMod val="75000"/>
                  </a:schemeClr>
                </a:solidFill>
                <a:latin typeface="+mj-lt"/>
                <a:cs typeface="Arial" charset="0"/>
              </a:rPr>
              <a:t> </a:t>
            </a:r>
            <a:r>
              <a:rPr lang="en-US" sz="1000" i="1" dirty="0" smtClean="0">
                <a:solidFill>
                  <a:schemeClr val="accent2">
                    <a:lumMod val="75000"/>
                  </a:schemeClr>
                </a:solidFill>
                <a:latin typeface="+mj-lt"/>
                <a:hlinkClick r:id="rId3"/>
              </a:rPr>
              <a:t>http://www.webometrics.info/</a:t>
            </a:r>
            <a:r>
              <a:rPr lang="sk-SK" sz="1000" i="1" dirty="0" smtClean="0">
                <a:solidFill>
                  <a:schemeClr val="accent2">
                    <a:lumMod val="75000"/>
                  </a:schemeClr>
                </a:solidFill>
                <a:latin typeface="+mj-lt"/>
              </a:rPr>
              <a:t> </a:t>
            </a:r>
          </a:p>
          <a:p>
            <a:pPr algn="just" eaLnBrk="1" hangingPunct="1">
              <a:lnSpc>
                <a:spcPct val="80000"/>
              </a:lnSpc>
              <a:buFont typeface="Wingdings" pitchFamily="2" charset="2"/>
              <a:buNone/>
              <a:defRPr/>
            </a:pP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rPr>
              <a:t>             </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hlinkClick r:id="rId4"/>
              </a:rPr>
              <a:t>http://www.sav.sk/index.php?lang=sk&amp;charset=&amp;doc=services-news&amp;source_no=20&amp;news_no=4388</a:t>
            </a:r>
            <a:endParaRPr lang="sk-SK" sz="1000" i="1" dirty="0" smtClean="0">
              <a:solidFill>
                <a:schemeClr val="accent2">
                  <a:lumMod val="75000"/>
                </a:schemeClr>
              </a:solidFill>
              <a:latin typeface="+mj-lt"/>
            </a:endParaRPr>
          </a:p>
          <a:p>
            <a:pPr algn="just" eaLnBrk="1" hangingPunct="1">
              <a:lnSpc>
                <a:spcPct val="80000"/>
              </a:lnSpc>
              <a:buFont typeface="Wingdings" pitchFamily="2" charset="2"/>
              <a:buNone/>
              <a:defRPr/>
            </a:pPr>
            <a:endParaRPr lang="sk-SK" sz="1000" dirty="0" smtClean="0">
              <a:solidFill>
                <a:schemeClr val="accent2"/>
              </a:solidFill>
            </a:endParaRPr>
          </a:p>
          <a:p>
            <a:pPr algn="just" eaLnBrk="1" hangingPunct="1">
              <a:lnSpc>
                <a:spcPct val="80000"/>
              </a:lnSpc>
              <a:buFont typeface="Wingdings" pitchFamily="2" charset="2"/>
              <a:buNone/>
              <a:defRPr/>
            </a:pPr>
            <a:r>
              <a:rPr lang="en-US" sz="1400" dirty="0" smtClean="0"/>
              <a:t> </a:t>
            </a:r>
            <a:endParaRPr lang="sk-SK" sz="1400" dirty="0" smtClean="0"/>
          </a:p>
          <a:p>
            <a:pPr algn="just" eaLnBrk="1" hangingPunct="1">
              <a:lnSpc>
                <a:spcPct val="80000"/>
              </a:lnSpc>
              <a:buFont typeface="Wingdings" pitchFamily="2" charset="2"/>
              <a:buNone/>
              <a:defRPr/>
            </a:pPr>
            <a:r>
              <a:rPr lang="sk-SK" sz="1400" dirty="0" smtClean="0"/>
              <a:t>      </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altLang="it-IT" sz="4000" b="1" smtClean="0">
                <a:solidFill>
                  <a:srgbClr val="000066"/>
                </a:solidFill>
              </a:rPr>
              <a:t>System of</a:t>
            </a:r>
            <a:r>
              <a:rPr lang="sk-SK" altLang="it-IT" sz="4000" b="1" smtClean="0">
                <a:solidFill>
                  <a:srgbClr val="000066"/>
                </a:solidFill>
              </a:rPr>
              <a:t> </a:t>
            </a:r>
            <a:r>
              <a:rPr lang="en-US" altLang="it-IT" sz="4000" b="1" smtClean="0">
                <a:solidFill>
                  <a:srgbClr val="000066"/>
                </a:solidFill>
              </a:rPr>
              <a:t>Internal Quality Assurance</a:t>
            </a:r>
          </a:p>
        </p:txBody>
      </p:sp>
      <p:sp>
        <p:nvSpPr>
          <p:cNvPr id="18435" name="Rectangle 3"/>
          <p:cNvSpPr>
            <a:spLocks noGrp="1" noChangeArrowheads="1"/>
          </p:cNvSpPr>
          <p:nvPr>
            <p:ph type="body" idx="1"/>
          </p:nvPr>
        </p:nvSpPr>
        <p:spPr>
          <a:xfrm>
            <a:off x="1173163" y="1981200"/>
            <a:ext cx="7646987" cy="4114800"/>
          </a:xfrm>
        </p:spPr>
        <p:txBody>
          <a:bodyPr/>
          <a:lstStyle/>
          <a:p>
            <a:pPr algn="just" eaLnBrk="1" hangingPunct="1">
              <a:lnSpc>
                <a:spcPct val="90000"/>
              </a:lnSpc>
              <a:buClr>
                <a:srgbClr val="000066"/>
              </a:buClr>
              <a:buSzPct val="140000"/>
              <a:buFont typeface="Arial" pitchFamily="34" charset="0"/>
              <a:buChar char="•"/>
              <a:defRPr/>
            </a:pPr>
            <a:r>
              <a:rPr lang="en-US" sz="2400" i="1" dirty="0" smtClean="0">
                <a:solidFill>
                  <a:schemeClr val="accent2">
                    <a:lumMod val="75000"/>
                  </a:schemeClr>
                </a:solidFill>
                <a:latin typeface="+mj-lt"/>
              </a:rPr>
              <a:t>The Act on Higher Education stipulates that the HEIs shall also be concerned with quality of teaching as well as their research and creative activities.</a:t>
            </a:r>
          </a:p>
          <a:p>
            <a:pPr algn="just" eaLnBrk="1" hangingPunct="1">
              <a:lnSpc>
                <a:spcPct val="90000"/>
              </a:lnSpc>
              <a:buFont typeface="Wingdings" pitchFamily="2" charset="2"/>
              <a:buNone/>
              <a:defRPr/>
            </a:pPr>
            <a:endParaRPr lang="en-US" sz="1000" i="1" dirty="0" smtClean="0">
              <a:solidFill>
                <a:schemeClr val="accent2">
                  <a:lumMod val="75000"/>
                </a:schemeClr>
              </a:solidFill>
              <a:latin typeface="+mj-lt"/>
            </a:endParaRPr>
          </a:p>
          <a:p>
            <a:pPr algn="just" eaLnBrk="1" hangingPunct="1">
              <a:lnSpc>
                <a:spcPct val="90000"/>
              </a:lnSpc>
              <a:buClr>
                <a:srgbClr val="000066"/>
              </a:buClr>
              <a:buSzPct val="140000"/>
              <a:buFont typeface="Arial" pitchFamily="34" charset="0"/>
              <a:buChar char="•"/>
              <a:defRPr/>
            </a:pPr>
            <a:r>
              <a:rPr lang="en-US" sz="2400" i="1" dirty="0" smtClean="0">
                <a:solidFill>
                  <a:schemeClr val="accent2">
                    <a:lumMod val="75000"/>
                  </a:schemeClr>
                </a:solidFill>
                <a:latin typeface="+mj-lt"/>
              </a:rPr>
              <a:t>Within the framework of complex accreditation, the HEIs also submit an evaluation of their own activities to the AC.</a:t>
            </a:r>
          </a:p>
          <a:p>
            <a:pPr algn="just" eaLnBrk="1" hangingPunct="1">
              <a:lnSpc>
                <a:spcPct val="90000"/>
              </a:lnSpc>
              <a:buFont typeface="Wingdings" pitchFamily="2" charset="2"/>
              <a:buNone/>
              <a:defRPr/>
            </a:pPr>
            <a:endParaRPr lang="en-US" sz="1000" i="1" dirty="0" smtClean="0">
              <a:solidFill>
                <a:schemeClr val="accent2">
                  <a:lumMod val="75000"/>
                </a:schemeClr>
              </a:solidFill>
              <a:latin typeface="+mj-lt"/>
            </a:endParaRPr>
          </a:p>
          <a:p>
            <a:pPr algn="just" eaLnBrk="1" hangingPunct="1">
              <a:lnSpc>
                <a:spcPct val="90000"/>
              </a:lnSpc>
              <a:buClr>
                <a:srgbClr val="000066"/>
              </a:buClr>
              <a:buSzPct val="130000"/>
              <a:buFont typeface="Arial" pitchFamily="34" charset="0"/>
              <a:buChar char="•"/>
              <a:defRPr/>
            </a:pPr>
            <a:r>
              <a:rPr lang="en-US" sz="2400" i="1" dirty="0" smtClean="0">
                <a:solidFill>
                  <a:schemeClr val="accent2">
                    <a:lumMod val="75000"/>
                  </a:schemeClr>
                </a:solidFill>
                <a:latin typeface="+mj-lt"/>
              </a:rPr>
              <a:t>The Scientific Council of the HEI has the responsibility at least once a year to evaluate the level of the educational activities and activities in the field of science, technology or art at the HEI (visitation).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609600"/>
            <a:ext cx="7772400" cy="1143000"/>
          </a:xfrm>
        </p:spPr>
        <p:txBody>
          <a:bodyPr/>
          <a:lstStyle/>
          <a:p>
            <a:pPr algn="ctr" eaLnBrk="1" hangingPunct="1"/>
            <a:r>
              <a:rPr lang="en-US" altLang="it-IT" sz="4000" b="1" smtClean="0">
                <a:solidFill>
                  <a:srgbClr val="000066"/>
                </a:solidFill>
              </a:rPr>
              <a:t>System of</a:t>
            </a:r>
            <a:r>
              <a:rPr lang="sk-SK" altLang="it-IT" sz="4000" b="1" smtClean="0">
                <a:solidFill>
                  <a:srgbClr val="000066"/>
                </a:solidFill>
              </a:rPr>
              <a:t> </a:t>
            </a:r>
            <a:r>
              <a:rPr lang="en-US" altLang="it-IT" sz="4000" b="1" smtClean="0">
                <a:solidFill>
                  <a:srgbClr val="000066"/>
                </a:solidFill>
              </a:rPr>
              <a:t>Internal Quality Assurance</a:t>
            </a:r>
            <a:endParaRPr lang="cs-CZ" altLang="it-IT" sz="4000" b="1" smtClean="0">
              <a:solidFill>
                <a:srgbClr val="000066"/>
              </a:solidFill>
            </a:endParaRPr>
          </a:p>
        </p:txBody>
      </p:sp>
      <p:sp>
        <p:nvSpPr>
          <p:cNvPr id="19459" name="Rectangle 3"/>
          <p:cNvSpPr>
            <a:spLocks noGrp="1" noChangeArrowheads="1"/>
          </p:cNvSpPr>
          <p:nvPr>
            <p:ph type="body" idx="1"/>
          </p:nvPr>
        </p:nvSpPr>
        <p:spPr>
          <a:xfrm>
            <a:off x="1042988" y="1989138"/>
            <a:ext cx="7772400" cy="4114800"/>
          </a:xfrm>
        </p:spPr>
        <p:txBody>
          <a:bodyPr/>
          <a:lstStyle/>
          <a:p>
            <a:pPr algn="just" eaLnBrk="1" hangingPunct="1">
              <a:lnSpc>
                <a:spcPct val="80000"/>
              </a:lnSpc>
              <a:buFont typeface="Wingdings" pitchFamily="2" charset="2"/>
              <a:buNone/>
              <a:defRPr/>
            </a:pPr>
            <a:endParaRPr lang="cs-CZ" sz="1800" dirty="0" smtClean="0">
              <a:solidFill>
                <a:srgbClr val="0099CC"/>
              </a:solidFill>
              <a:cs typeface="Arial" charset="0"/>
            </a:endParaRPr>
          </a:p>
          <a:p>
            <a:pPr algn="just" eaLnBrk="1" hangingPunct="1">
              <a:lnSpc>
                <a:spcPct val="80000"/>
              </a:lnSpc>
              <a:buClr>
                <a:srgbClr val="000066"/>
              </a:buClr>
              <a:buSzPct val="130000"/>
              <a:buFont typeface="Arial" pitchFamily="34" charset="0"/>
              <a:buChar char="•"/>
              <a:defRPr/>
            </a:pPr>
            <a:r>
              <a:rPr lang="en-US" sz="2400" i="1" dirty="0" smtClean="0">
                <a:solidFill>
                  <a:schemeClr val="accent2">
                    <a:lumMod val="75000"/>
                  </a:schemeClr>
                </a:solidFill>
                <a:latin typeface="+mj-lt"/>
              </a:rPr>
              <a:t>The students have the right to give their standpoint on the quality of teaching and on individual teaching staff members in the form of </a:t>
            </a:r>
            <a:r>
              <a:rPr lang="en-US" sz="2400" b="1" i="1" dirty="0" smtClean="0">
                <a:solidFill>
                  <a:schemeClr val="accent2">
                    <a:lumMod val="75000"/>
                  </a:schemeClr>
                </a:solidFill>
                <a:latin typeface="+mj-lt"/>
              </a:rPr>
              <a:t>anonymous questionnaires</a:t>
            </a:r>
            <a:r>
              <a:rPr lang="en-US" sz="2400" i="1" dirty="0" smtClean="0">
                <a:solidFill>
                  <a:schemeClr val="accent2">
                    <a:lumMod val="75000"/>
                  </a:schemeClr>
                </a:solidFill>
                <a:latin typeface="+mj-lt"/>
              </a:rPr>
              <a:t> at least once a year.</a:t>
            </a:r>
          </a:p>
          <a:p>
            <a:pPr algn="just" eaLnBrk="1" hangingPunct="1">
              <a:lnSpc>
                <a:spcPct val="80000"/>
              </a:lnSpc>
              <a:buClr>
                <a:srgbClr val="000066"/>
              </a:buClr>
              <a:buSzPct val="130000"/>
              <a:buFont typeface="Wingdings" pitchFamily="2" charset="2"/>
              <a:buNone/>
              <a:defRPr/>
            </a:pPr>
            <a:endParaRPr lang="en-US" sz="1100" i="1" dirty="0" smtClean="0">
              <a:solidFill>
                <a:schemeClr val="accent2">
                  <a:lumMod val="75000"/>
                </a:schemeClr>
              </a:solidFill>
              <a:latin typeface="+mj-lt"/>
            </a:endParaRPr>
          </a:p>
          <a:p>
            <a:pPr algn="just" eaLnBrk="1" hangingPunct="1">
              <a:lnSpc>
                <a:spcPct val="80000"/>
              </a:lnSpc>
              <a:buClr>
                <a:srgbClr val="000066"/>
              </a:buClr>
              <a:buSzPct val="130000"/>
              <a:buFont typeface="Arial" pitchFamily="34" charset="0"/>
              <a:buChar char="•"/>
              <a:defRPr/>
            </a:pPr>
            <a:r>
              <a:rPr lang="en-US" sz="2400" i="1" dirty="0" smtClean="0">
                <a:solidFill>
                  <a:schemeClr val="accent2">
                    <a:lumMod val="75000"/>
                  </a:schemeClr>
                </a:solidFill>
                <a:latin typeface="+mj-lt"/>
              </a:rPr>
              <a:t>HEIs and their departments make use of self-evaluation for development purposes and in order to identify threats.</a:t>
            </a:r>
          </a:p>
          <a:p>
            <a:pPr algn="just" eaLnBrk="1" hangingPunct="1">
              <a:lnSpc>
                <a:spcPct val="80000"/>
              </a:lnSpc>
              <a:buClr>
                <a:srgbClr val="000066"/>
              </a:buClr>
              <a:buSzPct val="130000"/>
              <a:buFont typeface="Wingdings" pitchFamily="2" charset="2"/>
              <a:buNone/>
              <a:defRPr/>
            </a:pPr>
            <a:endParaRPr lang="en-US" sz="1100" i="1" dirty="0" smtClean="0">
              <a:solidFill>
                <a:schemeClr val="accent2">
                  <a:lumMod val="75000"/>
                </a:schemeClr>
              </a:solidFill>
              <a:latin typeface="+mj-lt"/>
            </a:endParaRPr>
          </a:p>
          <a:p>
            <a:pPr algn="just" eaLnBrk="1" hangingPunct="1">
              <a:lnSpc>
                <a:spcPct val="80000"/>
              </a:lnSpc>
              <a:buClr>
                <a:srgbClr val="000066"/>
              </a:buClr>
              <a:buSzPct val="130000"/>
              <a:buFont typeface="Arial" pitchFamily="34" charset="0"/>
              <a:buChar char="•"/>
              <a:defRPr/>
            </a:pPr>
            <a:r>
              <a:rPr lang="en-US" sz="2400" b="1" i="1" dirty="0" smtClean="0">
                <a:solidFill>
                  <a:schemeClr val="accent2">
                    <a:lumMod val="75000"/>
                  </a:schemeClr>
                </a:solidFill>
                <a:latin typeface="+mj-lt"/>
              </a:rPr>
              <a:t>The results</a:t>
            </a:r>
            <a:r>
              <a:rPr lang="en-US" sz="2400" i="1" dirty="0" smtClean="0">
                <a:solidFill>
                  <a:schemeClr val="accent2">
                    <a:lumMod val="75000"/>
                  </a:schemeClr>
                </a:solidFill>
                <a:latin typeface="+mj-lt"/>
              </a:rPr>
              <a:t> of these evaluations </a:t>
            </a:r>
            <a:r>
              <a:rPr lang="en-US" sz="2400" b="1" i="1" dirty="0" smtClean="0">
                <a:solidFill>
                  <a:schemeClr val="accent2">
                    <a:lumMod val="75000"/>
                  </a:schemeClr>
                </a:solidFill>
                <a:latin typeface="+mj-lt"/>
              </a:rPr>
              <a:t>are not usually published</a:t>
            </a:r>
            <a:r>
              <a:rPr lang="en-US" sz="2400" i="1" dirty="0" smtClean="0">
                <a:solidFill>
                  <a:schemeClr val="accent2">
                    <a:lumMod val="75000"/>
                  </a:schemeClr>
                </a:solidFill>
                <a:latin typeface="+mj-lt"/>
              </a:rPr>
              <a:t>. The assessment reports prepared for the AC by its working groups are made available only to the higher education institution concerned and to the Ministry of Education.</a:t>
            </a:r>
          </a:p>
          <a:p>
            <a:pPr algn="just" eaLnBrk="1" hangingPunct="1">
              <a:lnSpc>
                <a:spcPct val="80000"/>
              </a:lnSpc>
              <a:buFont typeface="Wingdings" pitchFamily="2" charset="2"/>
              <a:buNone/>
              <a:defRPr/>
            </a:pPr>
            <a:endParaRPr lang="en-US" sz="2400" i="1" dirty="0" smtClean="0">
              <a:solidFill>
                <a:schemeClr val="accent2"/>
              </a:solidFill>
              <a:cs typeface="Arial" charset="0"/>
            </a:endParaRPr>
          </a:p>
          <a:p>
            <a:pPr algn="just" eaLnBrk="1" hangingPunct="1">
              <a:lnSpc>
                <a:spcPct val="80000"/>
              </a:lnSpc>
              <a:buFont typeface="Wingdings" pitchFamily="2" charset="2"/>
              <a:buNone/>
              <a:defRPr/>
            </a:pPr>
            <a:endParaRPr lang="cs-CZ" sz="1800" i="1" dirty="0" smtClean="0">
              <a:solidFill>
                <a:srgbClr val="0099CC"/>
              </a:solidFill>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it-IT" sz="4000" b="1" smtClean="0">
                <a:solidFill>
                  <a:srgbClr val="000066"/>
                </a:solidFill>
              </a:rPr>
              <a:t>System of</a:t>
            </a:r>
            <a:r>
              <a:rPr lang="sk-SK" altLang="it-IT" sz="4000" b="1" smtClean="0">
                <a:solidFill>
                  <a:srgbClr val="000066"/>
                </a:solidFill>
              </a:rPr>
              <a:t> </a:t>
            </a:r>
            <a:r>
              <a:rPr lang="en-US" altLang="it-IT" sz="4000" b="1" smtClean="0">
                <a:solidFill>
                  <a:srgbClr val="000066"/>
                </a:solidFill>
              </a:rPr>
              <a:t>Internal Quality Assurance</a:t>
            </a:r>
            <a:endParaRPr lang="sk-SK" altLang="it-IT" sz="4000" b="1" smtClean="0">
              <a:solidFill>
                <a:srgbClr val="000066"/>
              </a:solidFill>
            </a:endParaRPr>
          </a:p>
        </p:txBody>
      </p:sp>
      <p:sp>
        <p:nvSpPr>
          <p:cNvPr id="20483" name="Rectangle 3"/>
          <p:cNvSpPr>
            <a:spLocks noGrp="1" noChangeArrowheads="1"/>
          </p:cNvSpPr>
          <p:nvPr>
            <p:ph type="body" idx="1"/>
          </p:nvPr>
        </p:nvSpPr>
        <p:spPr>
          <a:xfrm>
            <a:off x="971550" y="1989138"/>
            <a:ext cx="7772400" cy="4114800"/>
          </a:xfrm>
        </p:spPr>
        <p:txBody>
          <a:bodyPr/>
          <a:lstStyle/>
          <a:p>
            <a:pPr algn="just" eaLnBrk="1" hangingPunct="1">
              <a:buFont typeface="Wingdings" pitchFamily="2" charset="2"/>
              <a:buNone/>
              <a:defRPr/>
            </a:pPr>
            <a:r>
              <a:rPr lang="en-US" sz="2500" i="1" dirty="0" smtClean="0">
                <a:solidFill>
                  <a:schemeClr val="accent2">
                    <a:lumMod val="75000"/>
                  </a:schemeClr>
                </a:solidFill>
                <a:latin typeface="+mj-lt"/>
              </a:rPr>
              <a:t>	Beyond the framework of the Act, some higher education institutions have been awarded quality certificates according to the </a:t>
            </a:r>
            <a:r>
              <a:rPr lang="en-US" sz="2500" b="1" i="1" dirty="0" smtClean="0">
                <a:solidFill>
                  <a:schemeClr val="accent2">
                    <a:lumMod val="75000"/>
                  </a:schemeClr>
                </a:solidFill>
                <a:latin typeface="+mj-lt"/>
              </a:rPr>
              <a:t>ISO quality norms</a:t>
            </a:r>
            <a:r>
              <a:rPr lang="en-US" sz="2500" i="1" dirty="0" smtClean="0">
                <a:solidFill>
                  <a:schemeClr val="accent2">
                    <a:lumMod val="75000"/>
                  </a:schemeClr>
                </a:solidFill>
                <a:latin typeface="+mj-lt"/>
              </a:rPr>
              <a:t> (e.g., Slovak University of Technology in Bratislava, Faculty of Civil Engineering, University of Technology in </a:t>
            </a:r>
            <a:r>
              <a:rPr lang="en-US" sz="2500" i="1" dirty="0" err="1" smtClean="0">
                <a:solidFill>
                  <a:schemeClr val="accent2">
                    <a:lumMod val="75000"/>
                  </a:schemeClr>
                </a:solidFill>
                <a:latin typeface="+mj-lt"/>
              </a:rPr>
              <a:t>Košice</a:t>
            </a:r>
            <a:r>
              <a:rPr lang="en-US" sz="2500" i="1" dirty="0" smtClean="0">
                <a:solidFill>
                  <a:schemeClr val="accent2">
                    <a:lumMod val="75000"/>
                  </a:schemeClr>
                </a:solidFill>
                <a:latin typeface="+mj-lt"/>
              </a:rPr>
              <a:t>), or they implement/introduce the Common Assessment Framework (CAF) system within the framework of the higher education institution or its departments.</a:t>
            </a:r>
          </a:p>
          <a:p>
            <a:pPr algn="just" eaLnBrk="1" hangingPunct="1">
              <a:buFont typeface="Wingdings" pitchFamily="2" charset="2"/>
              <a:buNone/>
              <a:defRPr/>
            </a:pPr>
            <a:endParaRPr lang="en-US" sz="1200" i="1" dirty="0" smtClean="0">
              <a:solidFill>
                <a:schemeClr val="accent2"/>
              </a:solidFill>
              <a:latin typeface="+mj-lt"/>
            </a:endParaRPr>
          </a:p>
          <a:p>
            <a:pPr algn="just" eaLnBrk="1" hangingPunct="1">
              <a:buFont typeface="Wingdings" pitchFamily="2" charset="2"/>
              <a:buNone/>
              <a:defRPr/>
            </a:pPr>
            <a:r>
              <a:rPr lang="sk-SK" sz="1000" i="1" dirty="0" err="1" smtClean="0">
                <a:solidFill>
                  <a:srgbClr val="000066"/>
                </a:solidFill>
                <a:latin typeface="+mj-lt"/>
              </a:rPr>
              <a:t>Source</a:t>
            </a:r>
            <a:r>
              <a:rPr lang="sk-SK" sz="1000" i="1" dirty="0" smtClean="0">
                <a:solidFill>
                  <a:srgbClr val="000066"/>
                </a:solidFill>
                <a:latin typeface="+mj-lt"/>
              </a:rPr>
              <a:t> </a:t>
            </a:r>
            <a:r>
              <a:rPr lang="en-US" sz="1000" i="1" dirty="0" smtClean="0">
                <a:solidFill>
                  <a:srgbClr val="000066"/>
                </a:solidFill>
                <a:latin typeface="+mj-lt"/>
                <a:cs typeface="Arial" charset="0"/>
              </a:rPr>
              <a:t>[</a:t>
            </a:r>
            <a:r>
              <a:rPr lang="sk-SK" sz="1000" i="1" dirty="0" smtClean="0">
                <a:solidFill>
                  <a:srgbClr val="000066"/>
                </a:solidFill>
                <a:latin typeface="+mj-lt"/>
                <a:cs typeface="Arial" charset="0"/>
              </a:rPr>
              <a:t>7</a:t>
            </a:r>
            <a:r>
              <a:rPr lang="en-US" sz="1000" i="1" dirty="0" smtClean="0">
                <a:solidFill>
                  <a:srgbClr val="000066"/>
                </a:solidFill>
                <a:latin typeface="+mj-lt"/>
                <a:cs typeface="Arial" charset="0"/>
              </a:rPr>
              <a:t>]</a:t>
            </a:r>
            <a:r>
              <a:rPr lang="sk-SK" sz="1000" i="1" dirty="0" smtClean="0">
                <a:solidFill>
                  <a:srgbClr val="000066"/>
                </a:solidFill>
                <a:latin typeface="+mj-lt"/>
                <a:cs typeface="Arial" charset="0"/>
              </a:rPr>
              <a:t> </a:t>
            </a:r>
            <a:r>
              <a:rPr lang="sk-SK" sz="1000" i="1" dirty="0" smtClean="0">
                <a:solidFill>
                  <a:srgbClr val="000066"/>
                </a:solidFill>
                <a:latin typeface="+mj-lt"/>
              </a:rPr>
              <a:t>: </a:t>
            </a:r>
            <a:r>
              <a:rPr lang="en-US" sz="1000" i="1" dirty="0" smtClean="0">
                <a:solidFill>
                  <a:srgbClr val="000066"/>
                </a:solidFill>
                <a:latin typeface="+mj-lt"/>
              </a:rPr>
              <a:t>GAŠPARÍK, J.: Quality Management System of Educational Process. Bratislava: Slovak University</a:t>
            </a:r>
            <a:r>
              <a:rPr lang="sk-SK" sz="1000" i="1" dirty="0" smtClean="0">
                <a:solidFill>
                  <a:srgbClr val="000066"/>
                </a:solidFill>
                <a:latin typeface="+mj-lt"/>
              </a:rPr>
              <a:t> </a:t>
            </a:r>
            <a:r>
              <a:rPr lang="en-US" sz="1000" i="1" dirty="0" smtClean="0">
                <a:solidFill>
                  <a:srgbClr val="000066"/>
                </a:solidFill>
                <a:latin typeface="+mj-lt"/>
              </a:rPr>
              <a:t> of Technology, Faculty of Civil  Engineering</a:t>
            </a:r>
            <a:r>
              <a:rPr lang="en-US" sz="1000" i="1" dirty="0" smtClean="0">
                <a:latin typeface="+mj-lt"/>
              </a:rPr>
              <a:t>, </a:t>
            </a:r>
            <a:r>
              <a:rPr lang="en-US" sz="1000" i="1" dirty="0" smtClean="0">
                <a:solidFill>
                  <a:srgbClr val="000066"/>
                </a:solidFill>
                <a:latin typeface="+mj-lt"/>
              </a:rPr>
              <a:t>Bratislava 2009, 13 pp.</a:t>
            </a:r>
            <a:r>
              <a:rPr lang="sk-SK" sz="1000" dirty="0" smtClean="0">
                <a:solidFill>
                  <a:srgbClr val="000066"/>
                </a:solidFill>
                <a:latin typeface="+mj-lt"/>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altLang="it-IT" sz="4000" b="1" smtClean="0">
                <a:solidFill>
                  <a:srgbClr val="000066"/>
                </a:solidFill>
              </a:rPr>
              <a:t>Slovak University of Technology in Bratislava</a:t>
            </a:r>
            <a:endParaRPr lang="sk-SK" altLang="it-IT" sz="4000" b="1" smtClean="0">
              <a:solidFill>
                <a:srgbClr val="000066"/>
              </a:solidFill>
            </a:endParaRPr>
          </a:p>
        </p:txBody>
      </p:sp>
      <p:sp>
        <p:nvSpPr>
          <p:cNvPr id="71683" name="Rectangle 3"/>
          <p:cNvSpPr>
            <a:spLocks noGrp="1" noChangeArrowheads="1"/>
          </p:cNvSpPr>
          <p:nvPr>
            <p:ph type="body" idx="1"/>
          </p:nvPr>
        </p:nvSpPr>
        <p:spPr>
          <a:xfrm>
            <a:off x="1187450" y="1700213"/>
            <a:ext cx="7772400" cy="4114800"/>
          </a:xfrm>
        </p:spPr>
        <p:txBody>
          <a:bodyPr/>
          <a:lstStyle/>
          <a:p>
            <a:pPr eaLnBrk="1" hangingPunct="1">
              <a:spcBef>
                <a:spcPct val="0"/>
              </a:spcBef>
              <a:buClrTx/>
              <a:buSzTx/>
              <a:buFontTx/>
              <a:buNone/>
              <a:defRPr/>
            </a:pPr>
            <a:r>
              <a:rPr lang="en-US" b="1" i="1" dirty="0" smtClean="0">
                <a:solidFill>
                  <a:schemeClr val="accent2">
                    <a:lumMod val="75000"/>
                  </a:schemeClr>
                </a:solidFill>
                <a:latin typeface="+mj-lt"/>
              </a:rPr>
              <a:t>Faculties and University Centers</a:t>
            </a:r>
          </a:p>
          <a:p>
            <a:pPr>
              <a:buFont typeface="Wingdings" pitchFamily="2" charset="2"/>
              <a:buNone/>
              <a:defRPr/>
            </a:pPr>
            <a:endParaRPr lang="en-US" sz="2000" dirty="0" smtClean="0"/>
          </a:p>
        </p:txBody>
      </p:sp>
      <p:grpSp>
        <p:nvGrpSpPr>
          <p:cNvPr id="21508" name="Skupina 3"/>
          <p:cNvGrpSpPr>
            <a:grpSpLocks/>
          </p:cNvGrpSpPr>
          <p:nvPr/>
        </p:nvGrpSpPr>
        <p:grpSpPr bwMode="auto">
          <a:xfrm>
            <a:off x="900113" y="2276475"/>
            <a:ext cx="7750175" cy="4016375"/>
            <a:chOff x="611451" y="1182380"/>
            <a:chExt cx="7751314" cy="4017474"/>
          </a:xfrm>
        </p:grpSpPr>
        <p:sp>
          <p:nvSpPr>
            <p:cNvPr id="71685" name="Obdĺžnik 2"/>
            <p:cNvSpPr>
              <a:spLocks noChangeArrowheads="1"/>
            </p:cNvSpPr>
            <p:nvPr/>
          </p:nvSpPr>
          <p:spPr bwMode="auto">
            <a:xfrm>
              <a:off x="611451" y="1182380"/>
              <a:ext cx="7751314" cy="4017474"/>
            </a:xfrm>
            <a:prstGeom prst="rect">
              <a:avLst/>
            </a:prstGeom>
            <a:noFill/>
            <a:ln w="9525">
              <a:noFill/>
              <a:miter lim="800000"/>
              <a:headEnd/>
              <a:tailEnd/>
            </a:ln>
          </p:spPr>
          <p:txBody>
            <a:bodyPr>
              <a:spAutoFit/>
            </a:bodyPr>
            <a:lstStyle/>
            <a:p>
              <a:pPr marL="342900" indent="-342900" algn="just">
                <a:defRPr/>
              </a:pPr>
              <a:r>
                <a:rPr lang="sk-SK" sz="1900" b="1" dirty="0">
                  <a:latin typeface="+mj-lt"/>
                  <a:cs typeface="Arial" charset="0"/>
                </a:rPr>
                <a:t>           </a:t>
              </a:r>
              <a:r>
                <a:rPr lang="en-GB" sz="1900" b="1" i="1" dirty="0">
                  <a:solidFill>
                    <a:schemeClr val="accent2"/>
                  </a:solidFill>
                  <a:latin typeface="+mj-lt"/>
                  <a:cs typeface="Arial" charset="0"/>
                </a:rPr>
                <a:t>Faculty of Civil Engineering</a:t>
              </a:r>
              <a:r>
                <a:rPr lang="sk-SK" sz="1900" b="1" i="1" dirty="0">
                  <a:solidFill>
                    <a:schemeClr val="accent2"/>
                  </a:solidFill>
                  <a:latin typeface="+mj-lt"/>
                  <a:cs typeface="Arial" charset="0"/>
                </a:rPr>
                <a:t>              </a:t>
              </a:r>
              <a:endParaRPr lang="en-GB" sz="1900" b="1" i="1" dirty="0">
                <a:solidFill>
                  <a:schemeClr val="accent2"/>
                </a:solidFill>
                <a:latin typeface="+mj-lt"/>
                <a:cs typeface="Arial" charset="0"/>
              </a:endParaRP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Mechanical Engineering</a:t>
              </a:r>
              <a:endParaRPr lang="sk-SK" sz="1900" b="1" i="1" dirty="0">
                <a:solidFill>
                  <a:schemeClr val="accent2"/>
                </a:solidFill>
                <a:latin typeface="+mj-lt"/>
                <a:cs typeface="Arial" charset="0"/>
              </a:endParaRP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Electrical Engineering and Information Technology</a:t>
              </a:r>
              <a:endParaRPr lang="sk-SK" sz="1900" b="1" i="1" dirty="0">
                <a:solidFill>
                  <a:schemeClr val="accent2"/>
                </a:solidFill>
                <a:latin typeface="+mj-lt"/>
                <a:cs typeface="Arial" charset="0"/>
              </a:endParaRP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Chemical and Food Technology </a:t>
              </a:r>
              <a:endParaRPr lang="sk-SK" sz="1900" b="1" i="1" dirty="0">
                <a:solidFill>
                  <a:schemeClr val="accent2"/>
                </a:solidFill>
                <a:latin typeface="+mj-lt"/>
                <a:cs typeface="Arial" charset="0"/>
              </a:endParaRP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Architecture</a:t>
              </a: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Material Sciences and Technology </a:t>
              </a:r>
            </a:p>
            <a:p>
              <a:pPr marL="342900" indent="-342900">
                <a:spcBef>
                  <a:spcPts val="600"/>
                </a:spcBef>
                <a:defRPr/>
              </a:pPr>
              <a:r>
                <a:rPr lang="sk-SK" sz="1900" b="1" dirty="0">
                  <a:latin typeface="+mj-lt"/>
                  <a:cs typeface="Arial" charset="0"/>
                </a:rPr>
                <a:t>           </a:t>
              </a:r>
              <a:r>
                <a:rPr lang="en-GB" sz="1900" b="1" i="1" dirty="0">
                  <a:solidFill>
                    <a:schemeClr val="accent2"/>
                  </a:solidFill>
                  <a:latin typeface="+mj-lt"/>
                  <a:cs typeface="Arial" charset="0"/>
                </a:rPr>
                <a:t>Faculty of Informatics and Information Technologies</a:t>
              </a:r>
              <a:r>
                <a:rPr lang="sk-SK" sz="1900" b="1" i="1" dirty="0">
                  <a:solidFill>
                    <a:schemeClr val="accent2"/>
                  </a:solidFill>
                  <a:latin typeface="+mj-lt"/>
                  <a:cs typeface="Arial" charset="0"/>
                </a:rPr>
                <a:t>  </a:t>
              </a:r>
            </a:p>
            <a:p>
              <a:pPr marL="342900" indent="-342900">
                <a:spcBef>
                  <a:spcPts val="600"/>
                </a:spcBef>
                <a:defRPr/>
              </a:pPr>
              <a:endParaRPr lang="sk-SK" sz="1800" b="1" i="1" dirty="0">
                <a:solidFill>
                  <a:schemeClr val="accent2"/>
                </a:solidFill>
                <a:latin typeface="Arial" charset="0"/>
                <a:cs typeface="Arial" charset="0"/>
              </a:endParaRPr>
            </a:p>
            <a:p>
              <a:pPr marL="342900" indent="-342900">
                <a:spcBef>
                  <a:spcPts val="600"/>
                </a:spcBef>
                <a:defRPr/>
              </a:pPr>
              <a:endParaRPr lang="sk-SK" sz="1800" b="1" i="1" dirty="0">
                <a:solidFill>
                  <a:schemeClr val="accent2"/>
                </a:solidFill>
                <a:latin typeface="Arial" charset="0"/>
                <a:cs typeface="Arial" charset="0"/>
              </a:endParaRPr>
            </a:p>
            <a:p>
              <a:pPr marL="342900" indent="-342900">
                <a:spcBef>
                  <a:spcPts val="600"/>
                </a:spcBef>
                <a:defRPr/>
              </a:pPr>
              <a:endParaRPr lang="sk-SK" sz="1800" b="1" i="1" dirty="0">
                <a:solidFill>
                  <a:schemeClr val="accent2"/>
                </a:solidFill>
                <a:latin typeface="Arial" charset="0"/>
                <a:cs typeface="Arial" charset="0"/>
              </a:endParaRPr>
            </a:p>
            <a:p>
              <a:pPr marL="342900" indent="-342900">
                <a:spcBef>
                  <a:spcPts val="600"/>
                </a:spcBef>
                <a:defRPr/>
              </a:pPr>
              <a:r>
                <a:rPr lang="sk-SK" sz="1800" b="1" i="1" dirty="0">
                  <a:solidFill>
                    <a:schemeClr val="accent2"/>
                  </a:solidFill>
                  <a:latin typeface="Arial" charset="0"/>
                  <a:cs typeface="Arial" charset="0"/>
                </a:rPr>
                <a:t>     </a:t>
              </a:r>
            </a:p>
          </p:txBody>
        </p:sp>
        <p:sp>
          <p:nvSpPr>
            <p:cNvPr id="21518" name="Rectangle 8"/>
            <p:cNvSpPr>
              <a:spLocks noChangeArrowheads="1"/>
            </p:cNvSpPr>
            <p:nvPr/>
          </p:nvSpPr>
          <p:spPr bwMode="auto">
            <a:xfrm>
              <a:off x="836612" y="1955318"/>
              <a:ext cx="239895" cy="2159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200" b="1">
                <a:solidFill>
                  <a:schemeClr val="bg1"/>
                </a:solidFill>
                <a:latin typeface="Arial" charset="0"/>
                <a:cs typeface="Arial" charset="0"/>
              </a:endParaRPr>
            </a:p>
          </p:txBody>
        </p:sp>
        <p:sp>
          <p:nvSpPr>
            <p:cNvPr id="21519" name="Rectangle 9"/>
            <p:cNvSpPr>
              <a:spLocks noChangeArrowheads="1"/>
            </p:cNvSpPr>
            <p:nvPr/>
          </p:nvSpPr>
          <p:spPr bwMode="auto">
            <a:xfrm>
              <a:off x="841374" y="1601788"/>
              <a:ext cx="239895" cy="215900"/>
            </a:xfrm>
            <a:prstGeom prst="rect">
              <a:avLst/>
            </a:prstGeom>
            <a:gradFill rotWithShape="1">
              <a:gsLst>
                <a:gs pos="0">
                  <a:srgbClr val="777777"/>
                </a:gs>
                <a:gs pos="100000">
                  <a:srgbClr val="37373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400" b="1">
                <a:solidFill>
                  <a:schemeClr val="bg1"/>
                </a:solidFill>
                <a:latin typeface="Arial" charset="0"/>
                <a:cs typeface="Arial" charset="0"/>
              </a:endParaRPr>
            </a:p>
          </p:txBody>
        </p:sp>
        <p:sp>
          <p:nvSpPr>
            <p:cNvPr id="21520" name="Rectangle 10"/>
            <p:cNvSpPr>
              <a:spLocks noChangeArrowheads="1"/>
            </p:cNvSpPr>
            <p:nvPr/>
          </p:nvSpPr>
          <p:spPr bwMode="auto">
            <a:xfrm>
              <a:off x="836612" y="1248562"/>
              <a:ext cx="239895" cy="215900"/>
            </a:xfrm>
            <a:prstGeom prst="rect">
              <a:avLst/>
            </a:prstGeom>
            <a:gradFill rotWithShape="1">
              <a:gsLst>
                <a:gs pos="0">
                  <a:srgbClr val="FF6600"/>
                </a:gs>
                <a:gs pos="100000">
                  <a:srgbClr val="762F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900" b="1">
                <a:solidFill>
                  <a:srgbClr val="4D4D4D"/>
                </a:solidFill>
                <a:latin typeface="Arial" charset="0"/>
                <a:cs typeface="Arial" charset="0"/>
              </a:endParaRPr>
            </a:p>
          </p:txBody>
        </p:sp>
        <p:sp>
          <p:nvSpPr>
            <p:cNvPr id="21521" name="Rectangle 7"/>
            <p:cNvSpPr>
              <a:spLocks noChangeArrowheads="1"/>
            </p:cNvSpPr>
            <p:nvPr/>
          </p:nvSpPr>
          <p:spPr bwMode="auto">
            <a:xfrm>
              <a:off x="841374" y="2320925"/>
              <a:ext cx="239895" cy="215900"/>
            </a:xfrm>
            <a:prstGeom prst="rect">
              <a:avLst/>
            </a:prstGeom>
            <a:gradFill rotWithShape="1">
              <a:gsLst>
                <a:gs pos="0">
                  <a:srgbClr val="FFCC00"/>
                </a:gs>
                <a:gs pos="100000">
                  <a:srgbClr val="765E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400" b="1">
                <a:solidFill>
                  <a:srgbClr val="4D4D4D"/>
                </a:solidFill>
                <a:latin typeface="Arial" charset="0"/>
                <a:cs typeface="Arial" charset="0"/>
              </a:endParaRPr>
            </a:p>
          </p:txBody>
        </p:sp>
        <p:sp>
          <p:nvSpPr>
            <p:cNvPr id="21522" name="Rectangle 6"/>
            <p:cNvSpPr>
              <a:spLocks noChangeArrowheads="1"/>
            </p:cNvSpPr>
            <p:nvPr/>
          </p:nvSpPr>
          <p:spPr bwMode="auto">
            <a:xfrm>
              <a:off x="841374" y="2635250"/>
              <a:ext cx="239895" cy="215900"/>
            </a:xfrm>
            <a:prstGeom prst="rect">
              <a:avLst/>
            </a:prstGeom>
            <a:gradFill rotWithShape="1">
              <a:gsLst>
                <a:gs pos="0">
                  <a:srgbClr val="008000"/>
                </a:gs>
                <a:gs pos="100000">
                  <a:srgbClr val="003B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400" b="1">
                <a:solidFill>
                  <a:srgbClr val="4D4D4D"/>
                </a:solidFill>
                <a:latin typeface="Arial" charset="0"/>
                <a:cs typeface="Arial" charset="0"/>
              </a:endParaRPr>
            </a:p>
          </p:txBody>
        </p:sp>
        <p:sp>
          <p:nvSpPr>
            <p:cNvPr id="21523" name="Rectangle 5"/>
            <p:cNvSpPr>
              <a:spLocks noChangeArrowheads="1"/>
            </p:cNvSpPr>
            <p:nvPr/>
          </p:nvSpPr>
          <p:spPr bwMode="auto">
            <a:xfrm>
              <a:off x="841375" y="2992437"/>
              <a:ext cx="245186" cy="217488"/>
            </a:xfrm>
            <a:prstGeom prst="rect">
              <a:avLst/>
            </a:prstGeom>
            <a:gradFill rotWithShape="1">
              <a:gsLst>
                <a:gs pos="0">
                  <a:srgbClr val="CC0000"/>
                </a:gs>
                <a:gs pos="100000">
                  <a:srgbClr val="5E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400" b="1">
                <a:solidFill>
                  <a:srgbClr val="4D4D4D"/>
                </a:solidFill>
                <a:latin typeface="Arial" charset="0"/>
                <a:cs typeface="Arial" charset="0"/>
              </a:endParaRPr>
            </a:p>
          </p:txBody>
        </p:sp>
        <p:sp>
          <p:nvSpPr>
            <p:cNvPr id="21524" name="Rectangle 4"/>
            <p:cNvSpPr>
              <a:spLocks noChangeArrowheads="1"/>
            </p:cNvSpPr>
            <p:nvPr/>
          </p:nvSpPr>
          <p:spPr bwMode="auto">
            <a:xfrm>
              <a:off x="842962" y="3354858"/>
              <a:ext cx="243423" cy="215900"/>
            </a:xfrm>
            <a:prstGeom prst="rect">
              <a:avLst/>
            </a:prstGeom>
            <a:gradFill rotWithShape="1">
              <a:gsLst>
                <a:gs pos="0">
                  <a:srgbClr val="0099CC"/>
                </a:gs>
                <a:gs pos="100000">
                  <a:srgbClr val="0047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20000"/>
                </a:spcBef>
              </a:pPr>
              <a:endParaRPr lang="sk-SK" altLang="it-IT" sz="2400" b="1">
                <a:solidFill>
                  <a:srgbClr val="4D4D4D"/>
                </a:solidFill>
                <a:latin typeface="Arial" charset="0"/>
                <a:cs typeface="Arial" charset="0"/>
              </a:endParaRPr>
            </a:p>
          </p:txBody>
        </p:sp>
      </p:grpSp>
      <p:grpSp>
        <p:nvGrpSpPr>
          <p:cNvPr id="21509" name="Skupina 6"/>
          <p:cNvGrpSpPr>
            <a:grpSpLocks/>
          </p:cNvGrpSpPr>
          <p:nvPr/>
        </p:nvGrpSpPr>
        <p:grpSpPr bwMode="auto">
          <a:xfrm>
            <a:off x="1588" y="4941888"/>
            <a:ext cx="9142412" cy="949325"/>
            <a:chOff x="-10577" y="5908539"/>
            <a:chExt cx="9143392" cy="949461"/>
          </a:xfrm>
        </p:grpSpPr>
        <p:pic>
          <p:nvPicPr>
            <p:cNvPr id="21510" name="Picture 3" descr="C:\Users\hornak\Desktop\fiit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9318" y="5908539"/>
              <a:ext cx="1783497" cy="9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8"/>
            <p:cNvPicPr>
              <a:picLocks noChangeAspect="1" noChangeArrowheads="1"/>
            </p:cNvPicPr>
            <p:nvPr/>
          </p:nvPicPr>
          <p:blipFill>
            <a:blip r:embed="rId3">
              <a:extLst>
                <a:ext uri="{28A0092B-C50C-407E-A947-70E740481C1C}">
                  <a14:useLocalDpi xmlns:a14="http://schemas.microsoft.com/office/drawing/2010/main" val="0"/>
                </a:ext>
              </a:extLst>
            </a:blip>
            <a:srcRect l="6079" t="11234" b="11475"/>
            <a:stretch>
              <a:fillRect/>
            </a:stretch>
          </p:blipFill>
          <p:spPr bwMode="auto">
            <a:xfrm>
              <a:off x="-10577" y="5935476"/>
              <a:ext cx="1348304" cy="92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1512" name="Picture 23" descr="I~0000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5935476"/>
              <a:ext cx="1268326" cy="91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20" descr="stu_003"/>
            <p:cNvPicPr>
              <a:picLocks noChangeAspect="1" noChangeArrowheads="1"/>
            </p:cNvPicPr>
            <p:nvPr/>
          </p:nvPicPr>
          <p:blipFill>
            <a:blip r:embed="rId5">
              <a:extLst>
                <a:ext uri="{28A0092B-C50C-407E-A947-70E740481C1C}">
                  <a14:useLocalDpi xmlns:a14="http://schemas.microsoft.com/office/drawing/2010/main" val="0"/>
                </a:ext>
              </a:extLst>
            </a:blip>
            <a:srcRect l="9731" t="3389" b="24806"/>
            <a:stretch>
              <a:fillRect/>
            </a:stretch>
          </p:blipFill>
          <p:spPr bwMode="auto">
            <a:xfrm>
              <a:off x="2367886" y="5931017"/>
              <a:ext cx="1405719" cy="922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2" descr="fchp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21" y="5926222"/>
              <a:ext cx="1463663" cy="93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6327" y="5916967"/>
              <a:ext cx="1387189" cy="93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1" descr="stu_013"/>
            <p:cNvPicPr>
              <a:picLocks noChangeAspect="1" noChangeArrowheads="1"/>
            </p:cNvPicPr>
            <p:nvPr/>
          </p:nvPicPr>
          <p:blipFill>
            <a:blip r:embed="rId8">
              <a:extLst>
                <a:ext uri="{28A0092B-C50C-407E-A947-70E740481C1C}">
                  <a14:useLocalDpi xmlns:a14="http://schemas.microsoft.com/office/drawing/2010/main" val="0"/>
                </a:ext>
              </a:extLst>
            </a:blip>
            <a:srcRect b="18137"/>
            <a:stretch>
              <a:fillRect/>
            </a:stretch>
          </p:blipFill>
          <p:spPr bwMode="auto">
            <a:xfrm>
              <a:off x="6343516" y="5916967"/>
              <a:ext cx="1449187" cy="93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just"/>
            <a:r>
              <a:rPr lang="sk-SK" altLang="it-IT" smtClean="0"/>
              <a:t>        </a:t>
            </a:r>
            <a:r>
              <a:rPr lang="sk-SK" altLang="it-IT" b="1" smtClean="0">
                <a:solidFill>
                  <a:srgbClr val="002060"/>
                </a:solidFill>
              </a:rPr>
              <a:t>PRESENTATIONS</a:t>
            </a:r>
          </a:p>
        </p:txBody>
      </p:sp>
      <p:sp>
        <p:nvSpPr>
          <p:cNvPr id="48131" name="Rectangle 3"/>
          <p:cNvSpPr>
            <a:spLocks noGrp="1" noChangeArrowheads="1"/>
          </p:cNvSpPr>
          <p:nvPr>
            <p:ph type="body" idx="1"/>
          </p:nvPr>
        </p:nvSpPr>
        <p:spPr/>
        <p:txBody>
          <a:bodyPr/>
          <a:lstStyle/>
          <a:p>
            <a:pPr algn="just">
              <a:buClr>
                <a:srgbClr val="000066"/>
              </a:buClr>
              <a:buSzPct val="150000"/>
              <a:buFont typeface="Arial" pitchFamily="34" charset="0"/>
              <a:buChar char="•"/>
              <a:defRPr/>
            </a:pPr>
            <a:r>
              <a:rPr lang="sk-SK" sz="2000" dirty="0" smtClean="0">
                <a:solidFill>
                  <a:schemeClr val="accent2">
                    <a:lumMod val="75000"/>
                  </a:schemeClr>
                </a:solidFill>
                <a:latin typeface="+mj-lt"/>
              </a:rPr>
              <a:t>JANKOVICHOVÁ, E.: </a:t>
            </a:r>
            <a:r>
              <a:rPr lang="sk-SK" sz="2000" b="1" i="1" dirty="0" err="1" smtClean="0">
                <a:solidFill>
                  <a:schemeClr val="accent2">
                    <a:lumMod val="75000"/>
                  </a:schemeClr>
                </a:solidFill>
                <a:latin typeface="+mj-lt"/>
              </a:rPr>
              <a:t>Internal</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Quality</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Assurance</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of</a:t>
            </a:r>
            <a:r>
              <a:rPr lang="sk-SK" sz="2000" b="1" i="1" dirty="0" smtClean="0">
                <a:solidFill>
                  <a:schemeClr val="accent2">
                    <a:lumMod val="75000"/>
                  </a:schemeClr>
                </a:solidFill>
                <a:latin typeface="+mj-lt"/>
              </a:rPr>
              <a:t> Study </a:t>
            </a:r>
            <a:r>
              <a:rPr lang="sk-SK" sz="2000" b="1" i="1" dirty="0" err="1" smtClean="0">
                <a:solidFill>
                  <a:schemeClr val="accent2">
                    <a:lumMod val="75000"/>
                  </a:schemeClr>
                </a:solidFill>
                <a:latin typeface="+mj-lt"/>
              </a:rPr>
              <a:t>Programmes</a:t>
            </a:r>
            <a:r>
              <a:rPr lang="sk-SK" sz="2000" b="1" i="1" dirty="0" smtClean="0">
                <a:solidFill>
                  <a:schemeClr val="accent2">
                    <a:lumMod val="75000"/>
                  </a:schemeClr>
                </a:solidFill>
                <a:latin typeface="+mj-lt"/>
              </a:rPr>
              <a:t> in Slovak </a:t>
            </a:r>
            <a:r>
              <a:rPr lang="sk-SK" sz="2000" b="1" i="1" dirty="0" err="1" smtClean="0">
                <a:solidFill>
                  <a:schemeClr val="accent2">
                    <a:lumMod val="75000"/>
                  </a:schemeClr>
                </a:solidFill>
                <a:latin typeface="+mj-lt"/>
              </a:rPr>
              <a:t>Republic</a:t>
            </a:r>
            <a:r>
              <a:rPr lang="sk-SK" sz="2000" dirty="0" smtClean="0">
                <a:solidFill>
                  <a:schemeClr val="accent2">
                    <a:lumMod val="75000"/>
                  </a:schemeClr>
                </a:solidFill>
                <a:latin typeface="+mj-lt"/>
              </a:rPr>
              <a:t>. In: </a:t>
            </a:r>
            <a:r>
              <a:rPr lang="sk-SK" sz="2000" dirty="0" err="1" smtClean="0">
                <a:solidFill>
                  <a:schemeClr val="accent2">
                    <a:lumMod val="75000"/>
                  </a:schemeClr>
                </a:solidFill>
                <a:latin typeface="+mj-lt"/>
              </a:rPr>
              <a:t>Workshop</a:t>
            </a:r>
            <a:r>
              <a:rPr lang="sk-SK" sz="2000" dirty="0" smtClean="0">
                <a:solidFill>
                  <a:schemeClr val="accent2">
                    <a:lumMod val="75000"/>
                  </a:schemeClr>
                </a:solidFill>
                <a:latin typeface="+mj-lt"/>
              </a:rPr>
              <a:t> on </a:t>
            </a:r>
            <a:r>
              <a:rPr lang="sk-SK" sz="2000" dirty="0" err="1" smtClean="0">
                <a:solidFill>
                  <a:schemeClr val="accent2">
                    <a:lumMod val="75000"/>
                  </a:schemeClr>
                </a:solidFill>
                <a:latin typeface="+mj-lt"/>
              </a:rPr>
              <a:t>Information</a:t>
            </a:r>
            <a:r>
              <a:rPr lang="sk-SK" sz="2000" dirty="0" smtClean="0">
                <a:solidFill>
                  <a:schemeClr val="accent2">
                    <a:lumMod val="75000"/>
                  </a:schemeClr>
                </a:solidFill>
                <a:latin typeface="+mj-lt"/>
              </a:rPr>
              <a:t> and </a:t>
            </a:r>
            <a:r>
              <a:rPr lang="sk-SK" sz="2000" dirty="0" err="1" smtClean="0">
                <a:solidFill>
                  <a:schemeClr val="accent2">
                    <a:lumMod val="75000"/>
                  </a:schemeClr>
                </a:solidFill>
                <a:latin typeface="+mj-lt"/>
              </a:rPr>
              <a:t>Data</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for</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Quality</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Assurance</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of</a:t>
            </a:r>
            <a:r>
              <a:rPr lang="sk-SK" sz="2000" dirty="0" smtClean="0">
                <a:solidFill>
                  <a:schemeClr val="accent2">
                    <a:lumMod val="75000"/>
                  </a:schemeClr>
                </a:solidFill>
                <a:latin typeface="+mj-lt"/>
              </a:rPr>
              <a:t> Study </a:t>
            </a:r>
            <a:r>
              <a:rPr lang="sk-SK" sz="2000" dirty="0" err="1" smtClean="0">
                <a:solidFill>
                  <a:schemeClr val="accent2">
                    <a:lumMod val="75000"/>
                  </a:schemeClr>
                </a:solidFill>
                <a:latin typeface="+mj-lt"/>
              </a:rPr>
              <a:t>Programmes</a:t>
            </a:r>
            <a:r>
              <a:rPr lang="sk-SK" sz="2000" dirty="0" smtClean="0">
                <a:solidFill>
                  <a:schemeClr val="accent2">
                    <a:lumMod val="75000"/>
                  </a:schemeClr>
                </a:solidFill>
                <a:latin typeface="+mj-lt"/>
              </a:rPr>
              <a:t>, L.N. </a:t>
            </a:r>
            <a:r>
              <a:rPr lang="sk-SK" sz="2000" dirty="0" err="1" smtClean="0">
                <a:solidFill>
                  <a:schemeClr val="accent2">
                    <a:lumMod val="75000"/>
                  </a:schemeClr>
                </a:solidFill>
                <a:latin typeface="+mj-lt"/>
              </a:rPr>
              <a:t>Gumilyov</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Eurasian</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National</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University</a:t>
            </a:r>
            <a:r>
              <a:rPr lang="sk-SK" sz="2000" dirty="0" smtClean="0">
                <a:solidFill>
                  <a:schemeClr val="accent2">
                    <a:lumMod val="75000"/>
                  </a:schemeClr>
                </a:solidFill>
                <a:latin typeface="+mj-lt"/>
              </a:rPr>
              <a:t>, Astana, 23 August 2012.</a:t>
            </a:r>
          </a:p>
          <a:p>
            <a:pPr algn="just">
              <a:defRPr/>
            </a:pPr>
            <a:endParaRPr lang="sk-SK" sz="1600" dirty="0" smtClean="0">
              <a:solidFill>
                <a:schemeClr val="accent2">
                  <a:lumMod val="75000"/>
                </a:schemeClr>
              </a:solidFill>
              <a:latin typeface="+mj-lt"/>
            </a:endParaRPr>
          </a:p>
          <a:p>
            <a:pPr algn="just">
              <a:buClr>
                <a:srgbClr val="000066"/>
              </a:buClr>
              <a:buSzPct val="150000"/>
              <a:buFont typeface="Arial" pitchFamily="34" charset="0"/>
              <a:buChar char="•"/>
              <a:defRPr/>
            </a:pPr>
            <a:r>
              <a:rPr lang="sk-SK" sz="2000" dirty="0" smtClean="0">
                <a:solidFill>
                  <a:schemeClr val="accent2">
                    <a:lumMod val="75000"/>
                  </a:schemeClr>
                </a:solidFill>
                <a:latin typeface="+mj-lt"/>
              </a:rPr>
              <a:t>JANKOVICHOVÁ, E.: </a:t>
            </a:r>
            <a:r>
              <a:rPr lang="sk-SK" sz="2000" b="1" i="1" dirty="0" err="1" smtClean="0">
                <a:solidFill>
                  <a:schemeClr val="accent2">
                    <a:lumMod val="75000"/>
                  </a:schemeClr>
                </a:solidFill>
                <a:latin typeface="+mj-lt"/>
              </a:rPr>
              <a:t>Strengths</a:t>
            </a:r>
            <a:r>
              <a:rPr lang="sk-SK" sz="2000" b="1" i="1" dirty="0" smtClean="0">
                <a:solidFill>
                  <a:schemeClr val="accent2">
                    <a:lumMod val="75000"/>
                  </a:schemeClr>
                </a:solidFill>
                <a:latin typeface="+mj-lt"/>
              </a:rPr>
              <a:t> and </a:t>
            </a:r>
            <a:r>
              <a:rPr lang="sk-SK" sz="2000" b="1" i="1" dirty="0" err="1" smtClean="0">
                <a:solidFill>
                  <a:schemeClr val="accent2">
                    <a:lumMod val="75000"/>
                  </a:schemeClr>
                </a:solidFill>
                <a:latin typeface="+mj-lt"/>
              </a:rPr>
              <a:t>Weaknesses</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of</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the</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Implementation</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of</a:t>
            </a:r>
            <a:r>
              <a:rPr lang="sk-SK" sz="2000" b="1" i="1" dirty="0" smtClean="0">
                <a:solidFill>
                  <a:schemeClr val="accent2">
                    <a:lumMod val="75000"/>
                  </a:schemeClr>
                </a:solidFill>
                <a:latin typeface="+mj-lt"/>
              </a:rPr>
              <a:t> </a:t>
            </a:r>
            <a:r>
              <a:rPr lang="sk-SK" sz="2000" b="1" i="1" dirty="0" err="1" smtClean="0">
                <a:solidFill>
                  <a:schemeClr val="accent2">
                    <a:lumMod val="75000"/>
                  </a:schemeClr>
                </a:solidFill>
                <a:latin typeface="+mj-lt"/>
              </a:rPr>
              <a:t>the</a:t>
            </a:r>
            <a:r>
              <a:rPr lang="sk-SK" sz="2000" b="1" i="1" dirty="0" smtClean="0">
                <a:solidFill>
                  <a:schemeClr val="accent2">
                    <a:lumMod val="75000"/>
                  </a:schemeClr>
                </a:solidFill>
                <a:latin typeface="+mj-lt"/>
              </a:rPr>
              <a:t> Bologna </a:t>
            </a:r>
            <a:r>
              <a:rPr lang="sk-SK" sz="2000" b="1" i="1" dirty="0" err="1" smtClean="0">
                <a:solidFill>
                  <a:schemeClr val="accent2">
                    <a:lumMod val="75000"/>
                  </a:schemeClr>
                </a:solidFill>
                <a:latin typeface="+mj-lt"/>
              </a:rPr>
              <a:t>Process</a:t>
            </a:r>
            <a:r>
              <a:rPr lang="sk-SK" sz="2000" b="1" i="1" dirty="0" smtClean="0">
                <a:solidFill>
                  <a:schemeClr val="accent2">
                    <a:lumMod val="75000"/>
                  </a:schemeClr>
                </a:solidFill>
                <a:latin typeface="+mj-lt"/>
              </a:rPr>
              <a:t> in Slovak </a:t>
            </a:r>
            <a:r>
              <a:rPr lang="sk-SK" sz="2000" b="1" i="1" dirty="0" err="1" smtClean="0">
                <a:solidFill>
                  <a:schemeClr val="accent2">
                    <a:lumMod val="75000"/>
                  </a:schemeClr>
                </a:solidFill>
                <a:latin typeface="+mj-lt"/>
              </a:rPr>
              <a:t>Republic</a:t>
            </a:r>
            <a:r>
              <a:rPr lang="sk-SK" sz="2000" b="1" i="1" dirty="0" smtClean="0">
                <a:solidFill>
                  <a:schemeClr val="accent2">
                    <a:lumMod val="75000"/>
                  </a:schemeClr>
                </a:solidFill>
                <a:latin typeface="+mj-lt"/>
              </a:rPr>
              <a:t>.</a:t>
            </a:r>
            <a:r>
              <a:rPr lang="sk-SK" sz="2000" dirty="0" smtClean="0">
                <a:solidFill>
                  <a:schemeClr val="accent2">
                    <a:lumMod val="75000"/>
                  </a:schemeClr>
                </a:solidFill>
                <a:latin typeface="+mj-lt"/>
              </a:rPr>
              <a:t> In: </a:t>
            </a:r>
            <a:r>
              <a:rPr lang="sk-SK" sz="2000" dirty="0" err="1" smtClean="0">
                <a:solidFill>
                  <a:schemeClr val="accent2">
                    <a:lumMod val="75000"/>
                  </a:schemeClr>
                </a:solidFill>
                <a:latin typeface="+mj-lt"/>
              </a:rPr>
              <a:t>Training</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Seminar</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Methodologies</a:t>
            </a:r>
            <a:r>
              <a:rPr lang="sk-SK" sz="2000" dirty="0" smtClean="0">
                <a:solidFill>
                  <a:schemeClr val="accent2">
                    <a:lumMod val="75000"/>
                  </a:schemeClr>
                </a:solidFill>
                <a:latin typeface="+mj-lt"/>
              </a:rPr>
              <a:t> and </a:t>
            </a:r>
            <a:r>
              <a:rPr lang="sk-SK" sz="2000" dirty="0" err="1" smtClean="0">
                <a:solidFill>
                  <a:schemeClr val="accent2">
                    <a:lumMod val="75000"/>
                  </a:schemeClr>
                </a:solidFill>
                <a:latin typeface="+mj-lt"/>
              </a:rPr>
              <a:t>procedures</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of</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definition</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gathering</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elaboration</a:t>
            </a:r>
            <a:r>
              <a:rPr lang="sk-SK" sz="2000" dirty="0" smtClean="0">
                <a:solidFill>
                  <a:schemeClr val="accent2">
                    <a:lumMod val="75000"/>
                  </a:schemeClr>
                </a:solidFill>
                <a:latin typeface="+mj-lt"/>
              </a:rPr>
              <a:t> and </a:t>
            </a:r>
            <a:r>
              <a:rPr lang="sk-SK" sz="2000" dirty="0" err="1" smtClean="0">
                <a:solidFill>
                  <a:schemeClr val="accent2">
                    <a:lumMod val="75000"/>
                  </a:schemeClr>
                </a:solidFill>
                <a:latin typeface="+mj-lt"/>
              </a:rPr>
              <a:t>presentation</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of</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information</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and</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data</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for</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quality</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assurance</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of</a:t>
            </a:r>
            <a:r>
              <a:rPr lang="sk-SK" sz="2000" dirty="0" smtClean="0">
                <a:solidFill>
                  <a:schemeClr val="accent2">
                    <a:lumMod val="75000"/>
                  </a:schemeClr>
                </a:solidFill>
                <a:latin typeface="+mj-lt"/>
              </a:rPr>
              <a:t> study </a:t>
            </a:r>
            <a:r>
              <a:rPr lang="sk-SK" sz="2000" dirty="0" err="1" smtClean="0">
                <a:solidFill>
                  <a:schemeClr val="accent2">
                    <a:lumMod val="75000"/>
                  </a:schemeClr>
                </a:solidFill>
                <a:latin typeface="+mj-lt"/>
              </a:rPr>
              <a:t>programmes</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experiences</a:t>
            </a:r>
            <a:r>
              <a:rPr lang="sk-SK" sz="2400" dirty="0" smtClean="0">
                <a:solidFill>
                  <a:schemeClr val="accent2">
                    <a:lumMod val="75000"/>
                  </a:schemeClr>
                </a:solidFill>
                <a:latin typeface="+mj-lt"/>
              </a:rPr>
              <a:t> </a:t>
            </a:r>
            <a:r>
              <a:rPr lang="sk-SK" sz="2000" dirty="0" smtClean="0">
                <a:solidFill>
                  <a:schemeClr val="accent2">
                    <a:lumMod val="75000"/>
                  </a:schemeClr>
                </a:solidFill>
                <a:latin typeface="+mj-lt"/>
              </a:rPr>
              <a:t>and </a:t>
            </a:r>
            <a:r>
              <a:rPr lang="sk-SK" sz="2000" dirty="0" err="1" smtClean="0">
                <a:solidFill>
                  <a:schemeClr val="accent2">
                    <a:lumMod val="75000"/>
                  </a:schemeClr>
                </a:solidFill>
                <a:latin typeface="+mj-lt"/>
              </a:rPr>
              <a:t>best</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practices</a:t>
            </a:r>
            <a:r>
              <a:rPr lang="sk-SK" sz="2000" dirty="0" smtClean="0">
                <a:solidFill>
                  <a:schemeClr val="accent2">
                    <a:lumMod val="75000"/>
                  </a:schemeClr>
                </a:solidFill>
                <a:latin typeface="+mj-lt"/>
              </a:rPr>
              <a:t>, Slovak </a:t>
            </a:r>
            <a:r>
              <a:rPr lang="sk-SK" sz="2000" dirty="0" err="1" smtClean="0">
                <a:solidFill>
                  <a:schemeClr val="accent2">
                    <a:lumMod val="75000"/>
                  </a:schemeClr>
                </a:solidFill>
                <a:latin typeface="+mj-lt"/>
              </a:rPr>
              <a:t>University</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of</a:t>
            </a:r>
            <a:r>
              <a:rPr lang="sk-SK" sz="2000" dirty="0" smtClean="0">
                <a:solidFill>
                  <a:schemeClr val="accent2">
                    <a:lumMod val="75000"/>
                  </a:schemeClr>
                </a:solidFill>
                <a:latin typeface="+mj-lt"/>
              </a:rPr>
              <a:t> </a:t>
            </a:r>
            <a:r>
              <a:rPr lang="sk-SK" sz="2000" dirty="0" err="1" smtClean="0">
                <a:solidFill>
                  <a:schemeClr val="accent2">
                    <a:lumMod val="75000"/>
                  </a:schemeClr>
                </a:solidFill>
                <a:latin typeface="+mj-lt"/>
              </a:rPr>
              <a:t>Technology</a:t>
            </a:r>
            <a:r>
              <a:rPr lang="sk-SK" sz="2000" dirty="0" smtClean="0">
                <a:solidFill>
                  <a:schemeClr val="accent2">
                    <a:lumMod val="75000"/>
                  </a:schemeClr>
                </a:solidFill>
                <a:latin typeface="+mj-lt"/>
              </a:rPr>
              <a:t>, Bratislava, 11 </a:t>
            </a:r>
            <a:r>
              <a:rPr lang="sk-SK" sz="2000" dirty="0" err="1" smtClean="0">
                <a:solidFill>
                  <a:schemeClr val="accent2">
                    <a:lumMod val="75000"/>
                  </a:schemeClr>
                </a:solidFill>
                <a:latin typeface="+mj-lt"/>
              </a:rPr>
              <a:t>October</a:t>
            </a:r>
            <a:r>
              <a:rPr lang="sk-SK" sz="2000" dirty="0" smtClean="0">
                <a:solidFill>
                  <a:schemeClr val="accent2">
                    <a:lumMod val="75000"/>
                  </a:schemeClr>
                </a:solidFill>
                <a:latin typeface="+mj-lt"/>
              </a:rPr>
              <a:t> 2012.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ltLang="it-IT" sz="4000" b="1" smtClean="0">
                <a:solidFill>
                  <a:srgbClr val="000066"/>
                </a:solidFill>
              </a:rPr>
              <a:t>Slovak University of Technology in Bratislava</a:t>
            </a:r>
            <a:endParaRPr lang="sk-SK" altLang="it-IT" sz="4000" b="1" smtClean="0">
              <a:solidFill>
                <a:srgbClr val="000066"/>
              </a:solidFill>
            </a:endParaRPr>
          </a:p>
        </p:txBody>
      </p:sp>
      <p:sp>
        <p:nvSpPr>
          <p:cNvPr id="33795" name="Rectangle 3"/>
          <p:cNvSpPr>
            <a:spLocks noGrp="1" noChangeArrowheads="1"/>
          </p:cNvSpPr>
          <p:nvPr>
            <p:ph type="body" idx="1"/>
          </p:nvPr>
        </p:nvSpPr>
        <p:spPr/>
        <p:txBody>
          <a:bodyPr/>
          <a:lstStyle/>
          <a:p>
            <a:pPr>
              <a:buFont typeface="Wingdings" pitchFamily="2" charset="2"/>
              <a:buNone/>
              <a:defRPr/>
            </a:pPr>
            <a:r>
              <a:rPr lang="en-GB" sz="2400" b="1" i="1" dirty="0" smtClean="0">
                <a:solidFill>
                  <a:schemeClr val="accent2">
                    <a:lumMod val="75000"/>
                  </a:schemeClr>
                </a:solidFill>
                <a:latin typeface="+mj-lt"/>
              </a:rPr>
              <a:t>Academic year 2013/2014</a:t>
            </a:r>
            <a:endParaRPr lang="sk-SK" sz="2400" b="1" i="1" dirty="0" smtClean="0">
              <a:solidFill>
                <a:schemeClr val="accent2">
                  <a:lumMod val="75000"/>
                </a:schemeClr>
              </a:solidFill>
              <a:latin typeface="+mj-lt"/>
            </a:endParaRPr>
          </a:p>
          <a:p>
            <a:pPr>
              <a:buFont typeface="Wingdings" pitchFamily="2" charset="2"/>
              <a:buNone/>
              <a:defRPr/>
            </a:pPr>
            <a:endParaRPr lang="sk-SK" sz="2400" b="1" i="1" dirty="0" smtClean="0">
              <a:solidFill>
                <a:schemeClr val="accent2"/>
              </a:solidFill>
            </a:endParaRPr>
          </a:p>
        </p:txBody>
      </p:sp>
      <p:sp>
        <p:nvSpPr>
          <p:cNvPr id="22532" name="Rectangle 22"/>
          <p:cNvSpPr>
            <a:spLocks noChangeArrowheads="1"/>
          </p:cNvSpPr>
          <p:nvPr/>
        </p:nvSpPr>
        <p:spPr bwMode="auto">
          <a:xfrm>
            <a:off x="2266950" y="314007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endParaRPr lang="sk-SK" altLang="it-IT" b="1">
              <a:solidFill>
                <a:srgbClr val="721626"/>
              </a:solidFill>
            </a:endParaRPr>
          </a:p>
        </p:txBody>
      </p:sp>
      <p:grpSp>
        <p:nvGrpSpPr>
          <p:cNvPr id="22533" name="Skupina 4"/>
          <p:cNvGrpSpPr>
            <a:grpSpLocks/>
          </p:cNvGrpSpPr>
          <p:nvPr/>
        </p:nvGrpSpPr>
        <p:grpSpPr bwMode="auto">
          <a:xfrm>
            <a:off x="1619250" y="2349500"/>
            <a:ext cx="6215063" cy="3935413"/>
            <a:chOff x="2906104" y="2548489"/>
            <a:chExt cx="6215094" cy="3934860"/>
          </a:xfrm>
        </p:grpSpPr>
        <p:cxnSp>
          <p:nvCxnSpPr>
            <p:cNvPr id="38" name="Rovná spojovacia šípka 37"/>
            <p:cNvCxnSpPr/>
            <p:nvPr/>
          </p:nvCxnSpPr>
          <p:spPr>
            <a:xfrm>
              <a:off x="7014574" y="3165940"/>
              <a:ext cx="2065348" cy="0"/>
            </a:xfrm>
            <a:prstGeom prst="straightConnector1">
              <a:avLst/>
            </a:prstGeom>
            <a:ln>
              <a:solidFill>
                <a:srgbClr val="FFFF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9" name="Rovná spojovacia šípka 38"/>
            <p:cNvCxnSpPr/>
            <p:nvPr/>
          </p:nvCxnSpPr>
          <p:spPr>
            <a:xfrm>
              <a:off x="2906104" y="4716709"/>
              <a:ext cx="2066935" cy="0"/>
            </a:xfrm>
            <a:prstGeom prst="straightConnector1">
              <a:avLst/>
            </a:prstGeom>
            <a:ln>
              <a:solidFill>
                <a:schemeClr val="accent6">
                  <a:lumMod val="75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536" name="Text Box 4"/>
            <p:cNvSpPr txBox="1">
              <a:spLocks noChangeArrowheads="1"/>
            </p:cNvSpPr>
            <p:nvPr/>
          </p:nvSpPr>
          <p:spPr bwMode="auto">
            <a:xfrm>
              <a:off x="7880350" y="5710238"/>
              <a:ext cx="9715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r" eaLnBrk="1" hangingPunct="1">
                <a:spcBef>
                  <a:spcPct val="50000"/>
                </a:spcBef>
              </a:pPr>
              <a:fld id="{EF6E17B3-B355-4D11-9974-42A52470D647}" type="slidenum">
                <a:rPr lang="sk-SK" altLang="it-IT" sz="1800">
                  <a:solidFill>
                    <a:srgbClr val="AEAD9F"/>
                  </a:solidFill>
                  <a:cs typeface="Times New Roman" pitchFamily="18" charset="0"/>
                </a:rPr>
                <a:pPr algn="r" eaLnBrk="1" hangingPunct="1">
                  <a:spcBef>
                    <a:spcPct val="50000"/>
                  </a:spcBef>
                </a:pPr>
                <a:t>20</a:t>
              </a:fld>
              <a:endParaRPr lang="sk-SK" altLang="it-IT" sz="1800">
                <a:solidFill>
                  <a:srgbClr val="AEAD9F"/>
                </a:solidFill>
                <a:cs typeface="Times New Roman" pitchFamily="18" charset="0"/>
              </a:endParaRPr>
            </a:p>
          </p:txBody>
        </p:sp>
        <p:grpSp>
          <p:nvGrpSpPr>
            <p:cNvPr id="22537" name="Skupina 20"/>
            <p:cNvGrpSpPr>
              <a:grpSpLocks/>
            </p:cNvGrpSpPr>
            <p:nvPr/>
          </p:nvGrpSpPr>
          <p:grpSpPr bwMode="auto">
            <a:xfrm>
              <a:off x="2915629" y="2548489"/>
              <a:ext cx="6205569" cy="3934860"/>
              <a:chOff x="1489041" y="1035496"/>
              <a:chExt cx="6254784" cy="3474592"/>
            </a:xfrm>
          </p:grpSpPr>
          <p:sp>
            <p:nvSpPr>
              <p:cNvPr id="22542" name="Text Box 8"/>
              <p:cNvSpPr txBox="1">
                <a:spLocks noChangeArrowheads="1"/>
              </p:cNvSpPr>
              <p:nvPr/>
            </p:nvSpPr>
            <p:spPr bwMode="auto">
              <a:xfrm>
                <a:off x="5660497" y="1035496"/>
                <a:ext cx="2057726" cy="32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sk-SK" altLang="it-IT" sz="2400" b="1">
                    <a:solidFill>
                      <a:srgbClr val="FFFF00"/>
                    </a:solidFill>
                    <a:latin typeface="Calibri" pitchFamily="34" charset="0"/>
                    <a:cs typeface="Arial" charset="0"/>
                  </a:rPr>
                  <a:t>3</a:t>
                </a:r>
                <a:r>
                  <a:rPr lang="sk-SK" altLang="it-IT" sz="2400" b="1" baseline="30000">
                    <a:solidFill>
                      <a:srgbClr val="FFFF00"/>
                    </a:solidFill>
                    <a:latin typeface="Calibri" pitchFamily="34" charset="0"/>
                    <a:cs typeface="Arial" charset="0"/>
                  </a:rPr>
                  <a:t>rd</a:t>
                </a:r>
                <a:r>
                  <a:rPr lang="sk-SK" altLang="it-IT" sz="2400" b="1">
                    <a:solidFill>
                      <a:srgbClr val="FFFF00"/>
                    </a:solidFill>
                    <a:latin typeface="Calibri" pitchFamily="34" charset="0"/>
                    <a:cs typeface="Arial" charset="0"/>
                  </a:rPr>
                  <a:t> DEGREE</a:t>
                </a:r>
              </a:p>
            </p:txBody>
          </p:sp>
          <p:sp>
            <p:nvSpPr>
              <p:cNvPr id="22543" name="Rectangle 3"/>
              <p:cNvSpPr>
                <a:spLocks noChangeArrowheads="1"/>
              </p:cNvSpPr>
              <p:nvPr/>
            </p:nvSpPr>
            <p:spPr bwMode="auto">
              <a:xfrm>
                <a:off x="5661025" y="1728788"/>
                <a:ext cx="2082800" cy="2781300"/>
              </a:xfrm>
              <a:prstGeom prst="rect">
                <a:avLst/>
              </a:prstGeom>
              <a:gradFill rotWithShape="1">
                <a:gsLst>
                  <a:gs pos="0">
                    <a:srgbClr val="FFFF99"/>
                  </a:gs>
                  <a:gs pos="100000">
                    <a:srgbClr val="7676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ctr" eaLnBrk="1" hangingPunct="1"/>
                <a:endParaRPr lang="cs-CZ" altLang="it-IT" sz="1800">
                  <a:latin typeface="Arial" charset="0"/>
                  <a:cs typeface="Arial" charset="0"/>
                </a:endParaRPr>
              </a:p>
            </p:txBody>
          </p:sp>
          <p:sp>
            <p:nvSpPr>
              <p:cNvPr id="24" name="Rectangle 4"/>
              <p:cNvSpPr>
                <a:spLocks noChangeArrowheads="1"/>
              </p:cNvSpPr>
              <p:nvPr/>
            </p:nvSpPr>
            <p:spPr bwMode="auto">
              <a:xfrm>
                <a:off x="3578769" y="2427295"/>
                <a:ext cx="2081728" cy="2082793"/>
              </a:xfrm>
              <a:prstGeom prst="rect">
                <a:avLst/>
              </a:prstGeom>
              <a:gradFill>
                <a:gsLst>
                  <a:gs pos="2000">
                    <a:srgbClr val="00B0F0"/>
                  </a:gs>
                  <a:gs pos="98000">
                    <a:schemeClr val="accent4">
                      <a:lumMod val="50000"/>
                    </a:schemeClr>
                  </a:gs>
                </a:gsLst>
                <a:lin ang="0" scaled="1"/>
              </a:gradFill>
              <a:ln>
                <a:noFill/>
              </a:ln>
              <a:effectLst/>
              <a:extLst/>
            </p:spPr>
            <p:txBody>
              <a:bodyPr wrap="none" anchor="ctr"/>
              <a:lstStyle/>
              <a:p>
                <a:pPr algn="ctr" fontAlgn="auto">
                  <a:spcBef>
                    <a:spcPts val="0"/>
                  </a:spcBef>
                  <a:spcAft>
                    <a:spcPts val="0"/>
                  </a:spcAft>
                  <a:defRPr/>
                </a:pPr>
                <a:endParaRPr lang="cs-CZ" sz="1800">
                  <a:latin typeface="+mn-lt"/>
                </a:endParaRPr>
              </a:p>
            </p:txBody>
          </p:sp>
          <p:sp>
            <p:nvSpPr>
              <p:cNvPr id="25" name="Rectangle 5"/>
              <p:cNvSpPr>
                <a:spLocks noChangeArrowheads="1"/>
              </p:cNvSpPr>
              <p:nvPr/>
            </p:nvSpPr>
            <p:spPr bwMode="auto">
              <a:xfrm>
                <a:off x="1489041" y="3125297"/>
                <a:ext cx="2083328" cy="1384791"/>
              </a:xfrm>
              <a:prstGeom prst="rect">
                <a:avLst/>
              </a:prstGeom>
              <a:gradFill>
                <a:gsLst>
                  <a:gs pos="0">
                    <a:srgbClr val="92D050"/>
                  </a:gs>
                  <a:gs pos="100000">
                    <a:schemeClr val="accent6">
                      <a:lumMod val="75000"/>
                    </a:schemeClr>
                  </a:gs>
                </a:gsLst>
                <a:lin ang="0" scaled="1"/>
              </a:gradFill>
              <a:ln>
                <a:noFill/>
              </a:ln>
              <a:effectLst/>
              <a:extLst/>
            </p:spPr>
            <p:txBody>
              <a:bodyPr wrap="none" anchor="ctr"/>
              <a:lstStyle/>
              <a:p>
                <a:pPr algn="ctr" fontAlgn="auto">
                  <a:spcBef>
                    <a:spcPts val="0"/>
                  </a:spcBef>
                  <a:spcAft>
                    <a:spcPts val="0"/>
                  </a:spcAft>
                  <a:defRPr/>
                </a:pPr>
                <a:endParaRPr lang="cs-CZ" sz="1800">
                  <a:latin typeface="+mn-lt"/>
                </a:endParaRPr>
              </a:p>
            </p:txBody>
          </p:sp>
          <p:sp>
            <p:nvSpPr>
              <p:cNvPr id="26" name="Text Box 6"/>
              <p:cNvSpPr txBox="1">
                <a:spLocks noChangeArrowheads="1"/>
              </p:cNvSpPr>
              <p:nvPr/>
            </p:nvSpPr>
            <p:spPr bwMode="auto">
              <a:xfrm>
                <a:off x="1521043" y="2414680"/>
                <a:ext cx="2057726" cy="322370"/>
              </a:xfrm>
              <a:prstGeom prst="rect">
                <a:avLst/>
              </a:prstGeom>
              <a:noFill/>
              <a:ln>
                <a:noFill/>
              </a:ln>
              <a:effectLst/>
              <a:extLst/>
            </p:spPr>
            <p:txBody>
              <a:bodyPr lIns="0" tIns="0" rIns="0" bIns="0">
                <a:spAutoFit/>
              </a:bodyPr>
              <a:lstStyle>
                <a:lvl1pPr eaLnBrk="0" hangingPunct="0">
                  <a:defRPr>
                    <a:solidFill>
                      <a:schemeClr val="tx1"/>
                    </a:solidFill>
                    <a:latin typeface="Times New Roman" pitchFamily="18" charset="0"/>
                    <a:cs typeface="Times New Roman" pitchFamily="18" charset="0"/>
                  </a:defRPr>
                </a:lvl1pPr>
                <a:lvl2pPr marL="742950" indent="-285750" eaLnBrk="0" hangingPunct="0">
                  <a:defRPr>
                    <a:solidFill>
                      <a:schemeClr val="tx1"/>
                    </a:solidFill>
                    <a:latin typeface="Times New Roman" pitchFamily="18" charset="0"/>
                    <a:cs typeface="Times New Roman" pitchFamily="18" charset="0"/>
                  </a:defRPr>
                </a:lvl2pPr>
                <a:lvl3pPr marL="1143000" indent="-228600" eaLnBrk="0" hangingPunct="0">
                  <a:defRPr>
                    <a:solidFill>
                      <a:schemeClr val="tx1"/>
                    </a:solidFill>
                    <a:latin typeface="Times New Roman" pitchFamily="18" charset="0"/>
                    <a:cs typeface="Times New Roman" pitchFamily="18" charset="0"/>
                  </a:defRPr>
                </a:lvl3pPr>
                <a:lvl4pPr marL="1600200" indent="-228600" eaLnBrk="0" hangingPunct="0">
                  <a:defRPr>
                    <a:solidFill>
                      <a:schemeClr val="tx1"/>
                    </a:solidFill>
                    <a:latin typeface="Times New Roman" pitchFamily="18" charset="0"/>
                    <a:cs typeface="Times New Roman" pitchFamily="18" charset="0"/>
                  </a:defRPr>
                </a:lvl4pPr>
                <a:lvl5pPr marL="2057400" indent="-228600" eaLnBrk="0" hangingPunct="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fontAlgn="auto" hangingPunct="1">
                  <a:spcBef>
                    <a:spcPct val="50000"/>
                  </a:spcBef>
                  <a:spcAft>
                    <a:spcPts val="0"/>
                  </a:spcAft>
                  <a:defRPr/>
                </a:pPr>
                <a:r>
                  <a:rPr lang="sk-SK" sz="2400" b="1" dirty="0">
                    <a:solidFill>
                      <a:schemeClr val="accent6">
                        <a:lumMod val="75000"/>
                      </a:schemeClr>
                    </a:solidFill>
                    <a:latin typeface="Calibri" pitchFamily="34" charset="0"/>
                    <a:cs typeface="Calibri" pitchFamily="34" charset="0"/>
                  </a:rPr>
                  <a:t>1</a:t>
                </a:r>
                <a:r>
                  <a:rPr lang="sk-SK" sz="2400" b="1" baseline="30000" dirty="0">
                    <a:solidFill>
                      <a:schemeClr val="accent6">
                        <a:lumMod val="75000"/>
                      </a:schemeClr>
                    </a:solidFill>
                    <a:latin typeface="Calibri" pitchFamily="34" charset="0"/>
                    <a:cs typeface="Calibri" pitchFamily="34" charset="0"/>
                  </a:rPr>
                  <a:t>st</a:t>
                </a:r>
                <a:r>
                  <a:rPr lang="sk-SK" sz="2400" b="1" dirty="0">
                    <a:solidFill>
                      <a:schemeClr val="accent6">
                        <a:lumMod val="75000"/>
                      </a:schemeClr>
                    </a:solidFill>
                    <a:latin typeface="Calibri" pitchFamily="34" charset="0"/>
                    <a:cs typeface="Calibri" pitchFamily="34" charset="0"/>
                  </a:rPr>
                  <a:t> </a:t>
                </a:r>
                <a:r>
                  <a:rPr lang="sk-SK" sz="2400" b="1" dirty="0" smtClean="0">
                    <a:solidFill>
                      <a:schemeClr val="accent6">
                        <a:lumMod val="75000"/>
                      </a:schemeClr>
                    </a:solidFill>
                    <a:latin typeface="Calibri" pitchFamily="34" charset="0"/>
                    <a:cs typeface="Calibri" pitchFamily="34" charset="0"/>
                  </a:rPr>
                  <a:t>DEGREE</a:t>
                </a:r>
              </a:p>
            </p:txBody>
          </p:sp>
          <p:sp>
            <p:nvSpPr>
              <p:cNvPr id="22547" name="Text Box 7"/>
              <p:cNvSpPr txBox="1">
                <a:spLocks noChangeArrowheads="1"/>
              </p:cNvSpPr>
              <p:nvPr/>
            </p:nvSpPr>
            <p:spPr bwMode="auto">
              <a:xfrm>
                <a:off x="3562768" y="1737703"/>
                <a:ext cx="2057727" cy="32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sk-SK" altLang="it-IT" sz="2400" b="1">
                    <a:solidFill>
                      <a:srgbClr val="0039A6"/>
                    </a:solidFill>
                    <a:latin typeface="Calibri" pitchFamily="34" charset="0"/>
                    <a:cs typeface="Arial" charset="0"/>
                  </a:rPr>
                  <a:t>2</a:t>
                </a:r>
                <a:r>
                  <a:rPr lang="sk-SK" altLang="it-IT" sz="2400" b="1" baseline="30000">
                    <a:solidFill>
                      <a:srgbClr val="0039A6"/>
                    </a:solidFill>
                    <a:latin typeface="Calibri" pitchFamily="34" charset="0"/>
                    <a:cs typeface="Arial" charset="0"/>
                  </a:rPr>
                  <a:t>nd</a:t>
                </a:r>
                <a:r>
                  <a:rPr lang="sk-SK" altLang="it-IT" sz="2400" b="1">
                    <a:solidFill>
                      <a:srgbClr val="0039A6"/>
                    </a:solidFill>
                    <a:latin typeface="Calibri" pitchFamily="34" charset="0"/>
                    <a:cs typeface="Arial" charset="0"/>
                  </a:rPr>
                  <a:t> DEGREE</a:t>
                </a:r>
              </a:p>
            </p:txBody>
          </p:sp>
          <p:sp>
            <p:nvSpPr>
              <p:cNvPr id="22548" name="Text Box 13"/>
              <p:cNvSpPr txBox="1">
                <a:spLocks noChangeArrowheads="1"/>
              </p:cNvSpPr>
              <p:nvPr/>
            </p:nvSpPr>
            <p:spPr bwMode="auto">
              <a:xfrm>
                <a:off x="1572246" y="3130903"/>
                <a:ext cx="1897717" cy="124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r>
                  <a:rPr lang="en-GB" altLang="it-IT" sz="2000" b="1">
                    <a:latin typeface="Calibri" pitchFamily="34" charset="0"/>
                    <a:cs typeface="Arial" charset="0"/>
                  </a:rPr>
                  <a:t>Bachelor study</a:t>
                </a:r>
              </a:p>
              <a:p>
                <a:pPr eaLnBrk="1" hangingPunct="1"/>
                <a:endParaRPr lang="en-GB" altLang="it-IT" sz="800">
                  <a:latin typeface="Calibri" pitchFamily="34" charset="0"/>
                  <a:cs typeface="Arial" charset="0"/>
                </a:endParaRPr>
              </a:p>
              <a:p>
                <a:pPr eaLnBrk="1" hangingPunct="1"/>
                <a:r>
                  <a:rPr lang="en-GB" altLang="it-IT" sz="1600">
                    <a:latin typeface="Calibri" pitchFamily="34" charset="0"/>
                    <a:cs typeface="Arial" charset="0"/>
                  </a:rPr>
                  <a:t>52 study programs</a:t>
                </a:r>
              </a:p>
              <a:p>
                <a:pPr eaLnBrk="1" hangingPunct="1"/>
                <a:endParaRPr lang="en-GB" altLang="it-IT" sz="800">
                  <a:latin typeface="Calibri" pitchFamily="34" charset="0"/>
                  <a:cs typeface="Arial" charset="0"/>
                </a:endParaRPr>
              </a:p>
              <a:p>
                <a:pPr eaLnBrk="1" hangingPunct="1"/>
                <a:r>
                  <a:rPr lang="en-GB" altLang="it-IT" sz="1600">
                    <a:latin typeface="Calibri" pitchFamily="34" charset="0"/>
                    <a:cs typeface="Arial" charset="0"/>
                  </a:rPr>
                  <a:t>10 782 students</a:t>
                </a:r>
              </a:p>
              <a:p>
                <a:pPr eaLnBrk="1" hangingPunct="1"/>
                <a:endParaRPr lang="en-GB" altLang="it-IT" sz="800">
                  <a:latin typeface="Calibri" pitchFamily="34" charset="0"/>
                  <a:cs typeface="Arial" charset="0"/>
                </a:endParaRPr>
              </a:p>
              <a:p>
                <a:pPr eaLnBrk="1" hangingPunct="1"/>
                <a:r>
                  <a:rPr lang="en-GB" altLang="it-IT" sz="1600">
                    <a:latin typeface="Calibri" pitchFamily="34" charset="0"/>
                    <a:cs typeface="Arial" charset="0"/>
                  </a:rPr>
                  <a:t>2 168 graduates</a:t>
                </a:r>
              </a:p>
            </p:txBody>
          </p:sp>
          <p:sp>
            <p:nvSpPr>
              <p:cNvPr id="29" name="Text Box 14"/>
              <p:cNvSpPr txBox="1">
                <a:spLocks noChangeArrowheads="1"/>
              </p:cNvSpPr>
              <p:nvPr/>
            </p:nvSpPr>
            <p:spPr bwMode="auto">
              <a:xfrm>
                <a:off x="3634773" y="2493171"/>
                <a:ext cx="1993722" cy="1859937"/>
              </a:xfrm>
              <a:prstGeom prst="rect">
                <a:avLst/>
              </a:prstGeom>
              <a:noFill/>
              <a:ln>
                <a:noFill/>
              </a:ln>
              <a:effectLst/>
              <a:extLst/>
            </p:spPr>
            <p:txBody>
              <a:bodyPr lIns="0" tIns="0" rIns="0" bIns="0">
                <a:spAutoFit/>
              </a:bodyPr>
              <a:lstStyle>
                <a:lvl1pPr eaLnBrk="0" hangingPunct="0">
                  <a:defRPr>
                    <a:solidFill>
                      <a:schemeClr val="tx1"/>
                    </a:solidFill>
                    <a:latin typeface="Times New Roman" pitchFamily="18" charset="0"/>
                    <a:cs typeface="Times New Roman" pitchFamily="18" charset="0"/>
                  </a:defRPr>
                </a:lvl1pPr>
                <a:lvl2pPr marL="742950" indent="-285750" eaLnBrk="0" hangingPunct="0">
                  <a:defRPr>
                    <a:solidFill>
                      <a:schemeClr val="tx1"/>
                    </a:solidFill>
                    <a:latin typeface="Times New Roman" pitchFamily="18" charset="0"/>
                    <a:cs typeface="Times New Roman" pitchFamily="18" charset="0"/>
                  </a:defRPr>
                </a:lvl2pPr>
                <a:lvl3pPr marL="1143000" indent="-228600" eaLnBrk="0" hangingPunct="0">
                  <a:defRPr>
                    <a:solidFill>
                      <a:schemeClr val="tx1"/>
                    </a:solidFill>
                    <a:latin typeface="Times New Roman" pitchFamily="18" charset="0"/>
                    <a:cs typeface="Times New Roman" pitchFamily="18" charset="0"/>
                  </a:defRPr>
                </a:lvl3pPr>
                <a:lvl4pPr marL="1600200" indent="-228600" eaLnBrk="0" hangingPunct="0">
                  <a:defRPr>
                    <a:solidFill>
                      <a:schemeClr val="tx1"/>
                    </a:solidFill>
                    <a:latin typeface="Times New Roman" pitchFamily="18" charset="0"/>
                    <a:cs typeface="Times New Roman" pitchFamily="18" charset="0"/>
                  </a:defRPr>
                </a:lvl4pPr>
                <a:lvl5pPr marL="2057400" indent="-228600" eaLnBrk="0" hangingPunct="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fontAlgn="auto" hangingPunct="1">
                  <a:spcBef>
                    <a:spcPts val="0"/>
                  </a:spcBef>
                  <a:spcAft>
                    <a:spcPts val="0"/>
                  </a:spcAft>
                  <a:defRPr/>
                </a:pPr>
                <a:r>
                  <a:rPr lang="en-GB" sz="2000" b="1" dirty="0" smtClean="0">
                    <a:latin typeface="Calibri" pitchFamily="34" charset="0"/>
                    <a:cs typeface="Calibri" pitchFamily="34" charset="0"/>
                  </a:rPr>
                  <a:t>Master study</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65 study programs</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4 580 students</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2 480 graduates</a:t>
                </a:r>
              </a:p>
              <a:p>
                <a:pPr eaLnBrk="1" fontAlgn="auto" hangingPunct="1">
                  <a:spcBef>
                    <a:spcPts val="0"/>
                  </a:spcBef>
                  <a:spcAft>
                    <a:spcPts val="0"/>
                  </a:spcAft>
                  <a:defRPr/>
                </a:pPr>
                <a:endParaRPr lang="sk-SK" sz="2200" b="1" dirty="0">
                  <a:latin typeface="+mn-lt"/>
                </a:endParaRPr>
              </a:p>
            </p:txBody>
          </p:sp>
          <p:sp>
            <p:nvSpPr>
              <p:cNvPr id="30" name="Text Box 15"/>
              <p:cNvSpPr txBox="1">
                <a:spLocks noChangeArrowheads="1"/>
              </p:cNvSpPr>
              <p:nvPr/>
            </p:nvSpPr>
            <p:spPr bwMode="auto">
              <a:xfrm>
                <a:off x="5724501" y="1774145"/>
                <a:ext cx="1993722" cy="2049154"/>
              </a:xfrm>
              <a:prstGeom prst="rect">
                <a:avLst/>
              </a:prstGeom>
              <a:noFill/>
              <a:ln>
                <a:noFill/>
              </a:ln>
              <a:effectLst/>
              <a:extLst/>
            </p:spPr>
            <p:txBody>
              <a:bodyPr lIns="0" tIns="0" rIns="0" bIns="0">
                <a:spAutoFit/>
              </a:bodyPr>
              <a:lstStyle>
                <a:lvl1pPr eaLnBrk="0" hangingPunct="0">
                  <a:defRPr>
                    <a:solidFill>
                      <a:schemeClr val="tx1"/>
                    </a:solidFill>
                    <a:latin typeface="Times New Roman" pitchFamily="18" charset="0"/>
                    <a:cs typeface="Times New Roman" pitchFamily="18" charset="0"/>
                  </a:defRPr>
                </a:lvl1pPr>
                <a:lvl2pPr marL="742950" indent="-285750" eaLnBrk="0" hangingPunct="0">
                  <a:defRPr>
                    <a:solidFill>
                      <a:schemeClr val="tx1"/>
                    </a:solidFill>
                    <a:latin typeface="Times New Roman" pitchFamily="18" charset="0"/>
                    <a:cs typeface="Times New Roman" pitchFamily="18" charset="0"/>
                  </a:defRPr>
                </a:lvl2pPr>
                <a:lvl3pPr marL="1143000" indent="-228600" eaLnBrk="0" hangingPunct="0">
                  <a:defRPr>
                    <a:solidFill>
                      <a:schemeClr val="tx1"/>
                    </a:solidFill>
                    <a:latin typeface="Times New Roman" pitchFamily="18" charset="0"/>
                    <a:cs typeface="Times New Roman" pitchFamily="18" charset="0"/>
                  </a:defRPr>
                </a:lvl3pPr>
                <a:lvl4pPr marL="1600200" indent="-228600" eaLnBrk="0" hangingPunct="0">
                  <a:defRPr>
                    <a:solidFill>
                      <a:schemeClr val="tx1"/>
                    </a:solidFill>
                    <a:latin typeface="Times New Roman" pitchFamily="18" charset="0"/>
                    <a:cs typeface="Times New Roman" pitchFamily="18" charset="0"/>
                  </a:defRPr>
                </a:lvl4pPr>
                <a:lvl5pPr marL="2057400" indent="-228600" eaLnBrk="0" hangingPunct="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fontAlgn="auto" hangingPunct="1">
                  <a:spcBef>
                    <a:spcPts val="0"/>
                  </a:spcBef>
                  <a:spcAft>
                    <a:spcPts val="0"/>
                  </a:spcAft>
                  <a:defRPr/>
                </a:pPr>
                <a:r>
                  <a:rPr lang="en-GB" sz="2000" b="1" dirty="0" smtClean="0">
                    <a:latin typeface="Calibri" pitchFamily="34" charset="0"/>
                    <a:cs typeface="Calibri" pitchFamily="34" charset="0"/>
                  </a:rPr>
                  <a:t>Doctoral study</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69 study programs</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1 547 students</a:t>
                </a:r>
              </a:p>
              <a:p>
                <a:pPr eaLnBrk="1" fontAlgn="auto" hangingPunct="1">
                  <a:spcBef>
                    <a:spcPts val="0"/>
                  </a:spcBef>
                  <a:spcAft>
                    <a:spcPts val="0"/>
                  </a:spcAft>
                  <a:defRPr/>
                </a:pPr>
                <a:endParaRPr lang="en-GB" sz="1600" dirty="0" smtClean="0">
                  <a:latin typeface="Calibri" pitchFamily="34" charset="0"/>
                  <a:cs typeface="Calibri" pitchFamily="34" charset="0"/>
                </a:endParaRPr>
              </a:p>
              <a:p>
                <a:pPr eaLnBrk="1" fontAlgn="auto" hangingPunct="1">
                  <a:spcBef>
                    <a:spcPts val="0"/>
                  </a:spcBef>
                  <a:spcAft>
                    <a:spcPts val="0"/>
                  </a:spcAft>
                  <a:defRPr/>
                </a:pPr>
                <a:r>
                  <a:rPr lang="en-GB" sz="1600" dirty="0" smtClean="0">
                    <a:latin typeface="Calibri" pitchFamily="34" charset="0"/>
                    <a:cs typeface="Calibri" pitchFamily="34" charset="0"/>
                  </a:rPr>
                  <a:t>   299 graduates</a:t>
                </a:r>
              </a:p>
              <a:p>
                <a:pPr eaLnBrk="1" fontAlgn="auto" hangingPunct="1">
                  <a:spcBef>
                    <a:spcPts val="0"/>
                  </a:spcBef>
                  <a:spcAft>
                    <a:spcPts val="0"/>
                  </a:spcAft>
                  <a:defRPr/>
                </a:pPr>
                <a:endParaRPr lang="sk-SK" sz="2000" b="1" dirty="0">
                  <a:latin typeface="+mn-lt"/>
                </a:endParaRPr>
              </a:p>
            </p:txBody>
          </p:sp>
        </p:grpSp>
        <p:sp>
          <p:nvSpPr>
            <p:cNvPr id="35" name="BlokTextu 34"/>
            <p:cNvSpPr txBox="1"/>
            <p:nvPr/>
          </p:nvSpPr>
          <p:spPr>
            <a:xfrm>
              <a:off x="7467015" y="2918325"/>
              <a:ext cx="825504" cy="580943"/>
            </a:xfrm>
            <a:prstGeom prst="rect">
              <a:avLst/>
            </a:prstGeom>
            <a:solidFill>
              <a:schemeClr val="bg1">
                <a:lumMod val="75000"/>
              </a:schemeClr>
            </a:solidFill>
          </p:spPr>
          <p:txBody>
            <a:bodyPr>
              <a:spAutoFit/>
            </a:bodyPr>
            <a:lstStyle/>
            <a:p>
              <a:pPr>
                <a:defRPr/>
              </a:pPr>
              <a:r>
                <a:rPr lang="sk-SK" sz="1600" b="1">
                  <a:solidFill>
                    <a:srgbClr val="FFFF00"/>
                  </a:solidFill>
                  <a:latin typeface="Arial" charset="0"/>
                  <a:cs typeface="Arial" charset="0"/>
                </a:rPr>
                <a:t>4</a:t>
              </a:r>
            </a:p>
            <a:p>
              <a:pPr>
                <a:defRPr/>
              </a:pPr>
              <a:r>
                <a:rPr lang="en-GB" sz="1600" b="1">
                  <a:solidFill>
                    <a:srgbClr val="FFFF00"/>
                  </a:solidFill>
                  <a:latin typeface="Calibri" pitchFamily="34" charset="0"/>
                  <a:cs typeface="Arial" charset="0"/>
                </a:rPr>
                <a:t>years</a:t>
              </a:r>
            </a:p>
          </p:txBody>
        </p:sp>
        <p:cxnSp>
          <p:nvCxnSpPr>
            <p:cNvPr id="32" name="Rovná spojovacia šípka 31"/>
            <p:cNvCxnSpPr/>
            <p:nvPr/>
          </p:nvCxnSpPr>
          <p:spPr>
            <a:xfrm>
              <a:off x="4982564" y="3888151"/>
              <a:ext cx="2065348" cy="0"/>
            </a:xfrm>
            <a:prstGeom prst="straightConnector1">
              <a:avLst/>
            </a:prstGeom>
            <a:ln>
              <a:solidFill>
                <a:srgbClr val="0039A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 name="BlokTextu 3"/>
            <p:cNvSpPr txBox="1"/>
            <p:nvPr/>
          </p:nvSpPr>
          <p:spPr>
            <a:xfrm>
              <a:off x="3545870" y="4542109"/>
              <a:ext cx="785816" cy="580943"/>
            </a:xfrm>
            <a:prstGeom prst="rect">
              <a:avLst/>
            </a:prstGeom>
            <a:solidFill>
              <a:schemeClr val="bg1">
                <a:lumMod val="75000"/>
              </a:schemeClr>
            </a:solidFill>
          </p:spPr>
          <p:txBody>
            <a:bodyPr>
              <a:spAutoFit/>
            </a:bodyPr>
            <a:lstStyle/>
            <a:p>
              <a:pPr>
                <a:defRPr/>
              </a:pPr>
              <a:r>
                <a:rPr lang="en-GB" sz="1600" b="1">
                  <a:solidFill>
                    <a:srgbClr val="00742C"/>
                  </a:solidFill>
                  <a:latin typeface="Calibri" pitchFamily="34" charset="0"/>
                  <a:cs typeface="Arial" charset="0"/>
                </a:rPr>
                <a:t>3</a:t>
              </a:r>
              <a:r>
                <a:rPr lang="sk-SK" sz="1600" b="1">
                  <a:solidFill>
                    <a:srgbClr val="00742C"/>
                  </a:solidFill>
                  <a:latin typeface="Arial" charset="0"/>
                  <a:cs typeface="Arial" charset="0"/>
                </a:rPr>
                <a:t>/4</a:t>
              </a:r>
              <a:r>
                <a:rPr lang="en-GB" sz="1600" b="1">
                  <a:solidFill>
                    <a:srgbClr val="00742C"/>
                  </a:solidFill>
                  <a:latin typeface="Calibri" pitchFamily="34" charset="0"/>
                  <a:cs typeface="Arial" charset="0"/>
                </a:rPr>
                <a:t> years</a:t>
              </a:r>
            </a:p>
          </p:txBody>
        </p:sp>
        <p:sp>
          <p:nvSpPr>
            <p:cNvPr id="34" name="BlokTextu 33"/>
            <p:cNvSpPr txBox="1"/>
            <p:nvPr/>
          </p:nvSpPr>
          <p:spPr>
            <a:xfrm>
              <a:off x="5500092" y="3699265"/>
              <a:ext cx="804867" cy="580943"/>
            </a:xfrm>
            <a:prstGeom prst="rect">
              <a:avLst/>
            </a:prstGeom>
            <a:solidFill>
              <a:schemeClr val="bg2">
                <a:lumMod val="90000"/>
              </a:schemeClr>
            </a:solidFill>
          </p:spPr>
          <p:txBody>
            <a:bodyPr>
              <a:spAutoFit/>
            </a:bodyPr>
            <a:lstStyle/>
            <a:p>
              <a:pPr fontAlgn="auto">
                <a:spcBef>
                  <a:spcPts val="0"/>
                </a:spcBef>
                <a:spcAft>
                  <a:spcPts val="0"/>
                </a:spcAft>
                <a:defRPr/>
              </a:pPr>
              <a:r>
                <a:rPr lang="sk-SK" sz="1600" b="1" dirty="0">
                  <a:solidFill>
                    <a:srgbClr val="0039A6"/>
                  </a:solidFill>
                  <a:latin typeface="Calibri" pitchFamily="34" charset="0"/>
                  <a:cs typeface="Calibri" pitchFamily="34" charset="0"/>
                </a:rPr>
                <a:t>2 </a:t>
              </a:r>
              <a:r>
                <a:rPr lang="en-GB" sz="1600" b="1" dirty="0">
                  <a:solidFill>
                    <a:srgbClr val="0039A6"/>
                  </a:solidFill>
                  <a:latin typeface="Calibri" pitchFamily="34" charset="0"/>
                  <a:cs typeface="Calibri" pitchFamily="34" charset="0"/>
                </a:rPr>
                <a:t>years</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 -</a:t>
            </a:r>
            <a:r>
              <a:rPr lang="en-US" altLang="it-IT" sz="4000" b="1" smtClean="0">
                <a:solidFill>
                  <a:srgbClr val="0099CC"/>
                </a:solidFill>
              </a:rPr>
              <a:t> </a:t>
            </a:r>
            <a:r>
              <a:rPr lang="en-US" altLang="it-IT" sz="4000" b="1" smtClean="0"/>
              <a:t>Challenges</a:t>
            </a:r>
            <a:endParaRPr lang="en-US" altLang="it-IT" sz="4000" smtClean="0"/>
          </a:p>
        </p:txBody>
      </p:sp>
      <p:sp>
        <p:nvSpPr>
          <p:cNvPr id="23555" name="Rectangle 3"/>
          <p:cNvSpPr>
            <a:spLocks noGrp="1" noChangeArrowheads="1"/>
          </p:cNvSpPr>
          <p:nvPr>
            <p:ph type="body" idx="1"/>
          </p:nvPr>
        </p:nvSpPr>
        <p:spPr>
          <a:xfrm>
            <a:off x="1116013" y="1989138"/>
            <a:ext cx="7772400" cy="4114800"/>
          </a:xfrm>
        </p:spPr>
        <p:txBody>
          <a:bodyPr/>
          <a:lstStyle/>
          <a:p>
            <a:pPr algn="just" eaLnBrk="1" hangingPunct="1">
              <a:buClr>
                <a:srgbClr val="000066"/>
              </a:buClr>
              <a:buSzPct val="150000"/>
              <a:buFont typeface="Arial" pitchFamily="34" charset="0"/>
              <a:buChar char="•"/>
              <a:defRPr/>
            </a:pPr>
            <a:r>
              <a:rPr lang="en-US" sz="2500" i="1" dirty="0" smtClean="0">
                <a:solidFill>
                  <a:srgbClr val="000066"/>
                </a:solidFill>
                <a:latin typeface="+mj-lt"/>
              </a:rPr>
              <a:t>Broad schemes for organizing internal quality assurance policies can be found at all HEIs in  questionnaires and databases, along with self-evaluation reports (for complex evaluation) figure among the major implementation instruments.</a:t>
            </a:r>
          </a:p>
          <a:p>
            <a:pPr algn="just" eaLnBrk="1" hangingPunct="1">
              <a:buFont typeface="Wingdings" pitchFamily="2" charset="2"/>
              <a:buNone/>
              <a:defRPr/>
            </a:pPr>
            <a:endParaRPr lang="en-US" sz="1200" i="1" dirty="0" smtClean="0">
              <a:solidFill>
                <a:srgbClr val="000066"/>
              </a:solidFill>
              <a:latin typeface="+mj-lt"/>
            </a:endParaRPr>
          </a:p>
          <a:p>
            <a:pPr algn="just" eaLnBrk="1" hangingPunct="1">
              <a:buClr>
                <a:srgbClr val="000066"/>
              </a:buClr>
              <a:buSzPct val="150000"/>
              <a:buFont typeface="Arial" pitchFamily="34" charset="0"/>
              <a:buChar char="•"/>
              <a:defRPr/>
            </a:pPr>
            <a:r>
              <a:rPr lang="en-US" sz="2500" i="1" dirty="0" smtClean="0">
                <a:solidFill>
                  <a:srgbClr val="000066"/>
                </a:solidFill>
                <a:latin typeface="+mj-lt"/>
              </a:rPr>
              <a:t>Institutional quality assurance policies are still more based on inputs (staff qualifications, infrastructure) than outputs (such as learning outcomes).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t>Challenges</a:t>
            </a:r>
            <a:endParaRPr lang="cs-CZ" altLang="it-IT" sz="4000" b="1" smtClean="0"/>
          </a:p>
        </p:txBody>
      </p:sp>
      <p:sp>
        <p:nvSpPr>
          <p:cNvPr id="24579" name="Rectangle 3"/>
          <p:cNvSpPr>
            <a:spLocks noGrp="1" noChangeArrowheads="1"/>
          </p:cNvSpPr>
          <p:nvPr>
            <p:ph type="body" idx="1"/>
          </p:nvPr>
        </p:nvSpPr>
        <p:spPr>
          <a:xfrm>
            <a:off x="1116013" y="2133600"/>
            <a:ext cx="7772400" cy="4114800"/>
          </a:xfrm>
        </p:spPr>
        <p:txBody>
          <a:bodyPr/>
          <a:lstStyle/>
          <a:p>
            <a:pPr algn="just" eaLnBrk="1" hangingPunct="1">
              <a:buClr>
                <a:srgbClr val="000066"/>
              </a:buClr>
              <a:buSzPct val="150000"/>
              <a:buFont typeface="Arial" pitchFamily="34" charset="0"/>
              <a:buChar char="•"/>
              <a:defRPr/>
            </a:pPr>
            <a:r>
              <a:rPr lang="en-US" sz="2500" i="1" dirty="0" smtClean="0">
                <a:solidFill>
                  <a:srgbClr val="000066"/>
                </a:solidFill>
                <a:latin typeface="+mj-lt"/>
              </a:rPr>
              <a:t>The quality of higher education institutions’ activities is assessed externally by the AC. At the moment, however, there </a:t>
            </a:r>
            <a:r>
              <a:rPr lang="en-US" sz="2500" b="1" i="1" dirty="0" smtClean="0">
                <a:solidFill>
                  <a:srgbClr val="000066"/>
                </a:solidFill>
                <a:latin typeface="+mj-lt"/>
              </a:rPr>
              <a:t>is no interconnection between the internal quality assurance instruments</a:t>
            </a:r>
            <a:r>
              <a:rPr lang="en-US" sz="2500" i="1" dirty="0" smtClean="0">
                <a:solidFill>
                  <a:srgbClr val="000066"/>
                </a:solidFill>
                <a:latin typeface="+mj-lt"/>
              </a:rPr>
              <a:t> of the institution </a:t>
            </a:r>
            <a:r>
              <a:rPr lang="en-US" sz="2500" b="1" i="1" dirty="0" smtClean="0">
                <a:solidFill>
                  <a:srgbClr val="000066"/>
                </a:solidFill>
                <a:latin typeface="+mj-lt"/>
              </a:rPr>
              <a:t>and the external assessment of quality by the AC. </a:t>
            </a:r>
          </a:p>
          <a:p>
            <a:pPr algn="just" eaLnBrk="1" hangingPunct="1">
              <a:buClr>
                <a:srgbClr val="000066"/>
              </a:buClr>
              <a:buSzPct val="150000"/>
              <a:buFont typeface="Wingdings" pitchFamily="2" charset="2"/>
              <a:buNone/>
              <a:defRPr/>
            </a:pPr>
            <a:endParaRPr lang="en-US" sz="1100" b="1" i="1" dirty="0" smtClean="0">
              <a:solidFill>
                <a:srgbClr val="000066"/>
              </a:solidFill>
              <a:latin typeface="+mj-lt"/>
            </a:endParaRPr>
          </a:p>
          <a:p>
            <a:pPr algn="just" eaLnBrk="1" hangingPunct="1">
              <a:buClr>
                <a:srgbClr val="000066"/>
              </a:buClr>
              <a:buSzPct val="150000"/>
              <a:buFont typeface="Arial" pitchFamily="34" charset="0"/>
              <a:buChar char="•"/>
              <a:defRPr/>
            </a:pPr>
            <a:r>
              <a:rPr lang="en-US" sz="2500" i="1" dirty="0" smtClean="0">
                <a:solidFill>
                  <a:srgbClr val="000066"/>
                </a:solidFill>
                <a:latin typeface="+mj-lt"/>
              </a:rPr>
              <a:t>It is not the basic task of external assessment to assess the instruments used for internal quality assurance and improvement. </a:t>
            </a:r>
            <a:endParaRPr lang="cs-CZ" sz="2500" i="1" dirty="0" smtClean="0">
              <a:solidFill>
                <a:srgbClr val="000066"/>
              </a:solidFill>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t>Challenges</a:t>
            </a:r>
            <a:endParaRPr lang="sk-SK" altLang="it-IT" sz="4000" b="1" smtClean="0"/>
          </a:p>
        </p:txBody>
      </p:sp>
      <p:sp>
        <p:nvSpPr>
          <p:cNvPr id="25603" name="Rectangle 3"/>
          <p:cNvSpPr>
            <a:spLocks noGrp="1" noChangeArrowheads="1"/>
          </p:cNvSpPr>
          <p:nvPr>
            <p:ph type="body" idx="1"/>
          </p:nvPr>
        </p:nvSpPr>
        <p:spPr/>
        <p:txBody>
          <a:bodyPr/>
          <a:lstStyle/>
          <a:p>
            <a:pPr algn="just" eaLnBrk="1" hangingPunct="1">
              <a:buFont typeface="Wingdings" pitchFamily="2" charset="2"/>
              <a:buNone/>
              <a:defRPr/>
            </a:pPr>
            <a:r>
              <a:rPr lang="en-US" sz="2800" i="1" dirty="0" smtClean="0">
                <a:solidFill>
                  <a:srgbClr val="000066"/>
                </a:solidFill>
                <a:latin typeface="+mj-lt"/>
              </a:rPr>
              <a:t>Policies on quality assurance can be identified</a:t>
            </a:r>
            <a:endParaRPr lang="sk-SK" sz="2800" i="1" dirty="0" smtClean="0">
              <a:solidFill>
                <a:srgbClr val="000066"/>
              </a:solidFill>
              <a:latin typeface="+mj-lt"/>
            </a:endParaRPr>
          </a:p>
          <a:p>
            <a:pPr algn="just" eaLnBrk="1" hangingPunct="1">
              <a:buFont typeface="Wingdings" pitchFamily="2" charset="2"/>
              <a:buNone/>
              <a:defRPr/>
            </a:pPr>
            <a:r>
              <a:rPr lang="en-US" sz="2800" i="1" dirty="0" smtClean="0">
                <a:solidFill>
                  <a:srgbClr val="000066"/>
                </a:solidFill>
                <a:latin typeface="+mj-lt"/>
              </a:rPr>
              <a:t>as follows:</a:t>
            </a:r>
            <a:r>
              <a:rPr lang="en-US" i="1" dirty="0" smtClean="0">
                <a:solidFill>
                  <a:srgbClr val="000066"/>
                </a:solidFill>
                <a:latin typeface="+mj-lt"/>
              </a:rPr>
              <a:t> </a:t>
            </a:r>
          </a:p>
          <a:p>
            <a:pPr algn="ctr" eaLnBrk="1" hangingPunct="1">
              <a:buClr>
                <a:srgbClr val="000066"/>
              </a:buClr>
              <a:buSzPct val="140000"/>
              <a:buFont typeface="Wingdings" pitchFamily="2" charset="2"/>
              <a:buNone/>
              <a:defRPr/>
            </a:pPr>
            <a:r>
              <a:rPr lang="en-US" b="1" i="1" dirty="0" smtClean="0">
                <a:solidFill>
                  <a:srgbClr val="000066"/>
                </a:solidFill>
                <a:latin typeface="+mj-lt"/>
              </a:rPr>
              <a:t>Heavily top-down oriented</a:t>
            </a:r>
            <a:r>
              <a:rPr lang="sk-SK" b="1" i="1" dirty="0" smtClean="0">
                <a:solidFill>
                  <a:srgbClr val="000066"/>
                </a:solidFill>
                <a:latin typeface="+mj-lt"/>
              </a:rPr>
              <a:t> </a:t>
            </a:r>
            <a:r>
              <a:rPr lang="en-US" b="1" i="1" dirty="0" smtClean="0">
                <a:solidFill>
                  <a:srgbClr val="000066"/>
                </a:solidFill>
                <a:latin typeface="+mj-lt"/>
              </a:rPr>
              <a:t>implementation style</a:t>
            </a:r>
            <a:r>
              <a:rPr lang="en-US" sz="2800" b="1" i="1" dirty="0" smtClean="0">
                <a:solidFill>
                  <a:srgbClr val="000066"/>
                </a:solidFill>
                <a:latin typeface="+mj-lt"/>
              </a:rPr>
              <a:t> </a:t>
            </a:r>
          </a:p>
          <a:p>
            <a:pPr algn="ctr" eaLnBrk="1" hangingPunct="1">
              <a:buClr>
                <a:srgbClr val="000066"/>
              </a:buClr>
              <a:buSzPct val="140000"/>
              <a:buFont typeface="Wingdings" pitchFamily="2" charset="2"/>
              <a:buNone/>
              <a:defRPr/>
            </a:pPr>
            <a:endParaRPr lang="en-US" sz="1000" b="1" i="1" dirty="0" smtClean="0">
              <a:solidFill>
                <a:srgbClr val="000066"/>
              </a:solidFill>
              <a:latin typeface="+mj-lt"/>
            </a:endParaRPr>
          </a:p>
          <a:p>
            <a:pPr algn="just" eaLnBrk="1" hangingPunct="1">
              <a:buFont typeface="Wingdings" pitchFamily="2" charset="2"/>
              <a:buNone/>
              <a:defRPr/>
            </a:pPr>
            <a:r>
              <a:rPr lang="en-US" sz="2400" b="1" i="1" dirty="0" smtClean="0">
                <a:solidFill>
                  <a:srgbClr val="0099CC"/>
                </a:solidFill>
                <a:latin typeface="+mj-lt"/>
              </a:rPr>
              <a:t>    </a:t>
            </a:r>
            <a:r>
              <a:rPr lang="en-US" sz="2400" b="1" i="1" dirty="0" smtClean="0">
                <a:solidFill>
                  <a:schemeClr val="accent2"/>
                </a:solidFill>
                <a:latin typeface="+mj-lt"/>
              </a:rPr>
              <a:t>The very top-down orientation of internal quality assurance policies may be the barrier to their effective implementation in traditionally decentralized institutional settings.</a:t>
            </a:r>
            <a:r>
              <a:rPr lang="en-US" sz="2400" i="1" dirty="0" smtClean="0">
                <a:solidFill>
                  <a:srgbClr val="0099CC"/>
                </a:solidFill>
                <a:latin typeface="+mj-lt"/>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t>Challenges</a:t>
            </a:r>
            <a:endParaRPr lang="sk-SK" altLang="it-IT" sz="4000" b="1" smtClean="0"/>
          </a:p>
        </p:txBody>
      </p:sp>
      <p:sp>
        <p:nvSpPr>
          <p:cNvPr id="26627" name="Rectangle 3"/>
          <p:cNvSpPr>
            <a:spLocks noGrp="1" noChangeArrowheads="1"/>
          </p:cNvSpPr>
          <p:nvPr>
            <p:ph type="body" idx="1"/>
          </p:nvPr>
        </p:nvSpPr>
        <p:spPr/>
        <p:txBody>
          <a:bodyPr/>
          <a:lstStyle/>
          <a:p>
            <a:pPr algn="just" eaLnBrk="1" hangingPunct="1">
              <a:lnSpc>
                <a:spcPct val="90000"/>
              </a:lnSpc>
              <a:buFont typeface="Wingdings" pitchFamily="2" charset="2"/>
              <a:buNone/>
              <a:defRPr/>
            </a:pPr>
            <a:r>
              <a:rPr lang="en-US" sz="2900" i="1" dirty="0" smtClean="0">
                <a:solidFill>
                  <a:srgbClr val="000066"/>
                </a:solidFill>
                <a:latin typeface="+mj-lt"/>
              </a:rPr>
              <a:t>Policies on quality assurance can be identified as follows:</a:t>
            </a:r>
          </a:p>
          <a:p>
            <a:pPr algn="just" eaLnBrk="1" hangingPunct="1">
              <a:lnSpc>
                <a:spcPct val="90000"/>
              </a:lnSpc>
              <a:buFont typeface="Wingdings" pitchFamily="2" charset="2"/>
              <a:buNone/>
              <a:defRPr/>
            </a:pPr>
            <a:endParaRPr lang="en-US" sz="1200" i="1" dirty="0" smtClean="0">
              <a:solidFill>
                <a:srgbClr val="000066"/>
              </a:solidFill>
              <a:latin typeface="+mj-lt"/>
            </a:endParaRPr>
          </a:p>
          <a:p>
            <a:pPr algn="ctr" eaLnBrk="1" hangingPunct="1">
              <a:lnSpc>
                <a:spcPct val="90000"/>
              </a:lnSpc>
              <a:buFont typeface="Wingdings" pitchFamily="2" charset="2"/>
              <a:buNone/>
              <a:defRPr/>
            </a:pPr>
            <a:r>
              <a:rPr lang="en-US" b="1" i="1" dirty="0" smtClean="0">
                <a:solidFill>
                  <a:srgbClr val="000066"/>
                </a:solidFill>
                <a:latin typeface="+mj-lt"/>
              </a:rPr>
              <a:t>Strong external impact of accreditation measures</a:t>
            </a:r>
          </a:p>
          <a:p>
            <a:pPr algn="ctr" eaLnBrk="1" hangingPunct="1">
              <a:lnSpc>
                <a:spcPct val="90000"/>
              </a:lnSpc>
              <a:buFont typeface="Wingdings" pitchFamily="2" charset="2"/>
              <a:buNone/>
              <a:defRPr/>
            </a:pPr>
            <a:endParaRPr lang="en-US" sz="1200" b="1" i="1" dirty="0" smtClean="0">
              <a:solidFill>
                <a:srgbClr val="000066"/>
              </a:solidFill>
              <a:latin typeface="+mj-lt"/>
            </a:endParaRPr>
          </a:p>
          <a:p>
            <a:pPr algn="just" eaLnBrk="1" hangingPunct="1">
              <a:lnSpc>
                <a:spcPct val="90000"/>
              </a:lnSpc>
              <a:buFont typeface="Wingdings" pitchFamily="2" charset="2"/>
              <a:buNone/>
              <a:defRPr/>
            </a:pPr>
            <a:r>
              <a:rPr lang="en-US" i="1" dirty="0" smtClean="0">
                <a:solidFill>
                  <a:srgbClr val="0099CC"/>
                </a:solidFill>
                <a:latin typeface="+mj-lt"/>
              </a:rPr>
              <a:t>   </a:t>
            </a:r>
            <a:r>
              <a:rPr lang="en-US" sz="2500" b="1" i="1" dirty="0" smtClean="0">
                <a:solidFill>
                  <a:schemeClr val="accent2"/>
                </a:solidFill>
                <a:latin typeface="+mj-lt"/>
              </a:rPr>
              <a:t>Still predominantly input-oriented accreditation procedures - especially staff qualifications – as proxies for quality of educational activities applicable for research and development purposes. </a:t>
            </a:r>
          </a:p>
          <a:p>
            <a:pPr algn="just" eaLnBrk="1" hangingPunct="1">
              <a:lnSpc>
                <a:spcPct val="90000"/>
              </a:lnSpc>
              <a:buFont typeface="Wingdings" pitchFamily="2" charset="2"/>
              <a:buNone/>
              <a:defRPr/>
            </a:pPr>
            <a:endParaRPr lang="en-US" sz="2400" b="1" i="1" dirty="0" smtClean="0">
              <a:solidFill>
                <a:schemeClr val="accent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t>Challenges</a:t>
            </a:r>
            <a:endParaRPr lang="sk-SK" altLang="it-IT" sz="4000" b="1" smtClean="0"/>
          </a:p>
        </p:txBody>
      </p:sp>
      <p:sp>
        <p:nvSpPr>
          <p:cNvPr id="27651" name="Rectangle 3"/>
          <p:cNvSpPr>
            <a:spLocks noGrp="1" noChangeArrowheads="1"/>
          </p:cNvSpPr>
          <p:nvPr>
            <p:ph type="body" idx="1"/>
          </p:nvPr>
        </p:nvSpPr>
        <p:spPr/>
        <p:txBody>
          <a:bodyPr/>
          <a:lstStyle/>
          <a:p>
            <a:pPr algn="just" eaLnBrk="1" hangingPunct="1">
              <a:buFont typeface="Wingdings" pitchFamily="2" charset="2"/>
              <a:buNone/>
              <a:defRPr/>
            </a:pPr>
            <a:r>
              <a:rPr lang="en-US" sz="2800" i="1" dirty="0" smtClean="0">
                <a:solidFill>
                  <a:srgbClr val="000066"/>
                </a:solidFill>
                <a:latin typeface="+mj-lt"/>
              </a:rPr>
              <a:t>Policies on quality assurance can be identified</a:t>
            </a:r>
            <a:endParaRPr lang="sk-SK" sz="2800" i="1" dirty="0" smtClean="0">
              <a:solidFill>
                <a:srgbClr val="000066"/>
              </a:solidFill>
              <a:latin typeface="+mj-lt"/>
            </a:endParaRPr>
          </a:p>
          <a:p>
            <a:pPr algn="just" eaLnBrk="1" hangingPunct="1">
              <a:buFont typeface="Wingdings" pitchFamily="2" charset="2"/>
              <a:buNone/>
              <a:defRPr/>
            </a:pPr>
            <a:r>
              <a:rPr lang="en-US" sz="2800" i="1" dirty="0" smtClean="0">
                <a:solidFill>
                  <a:srgbClr val="000066"/>
                </a:solidFill>
                <a:latin typeface="+mj-lt"/>
              </a:rPr>
              <a:t>as follows:</a:t>
            </a:r>
          </a:p>
          <a:p>
            <a:pPr algn="just" eaLnBrk="1" hangingPunct="1">
              <a:buFont typeface="Wingdings" pitchFamily="2" charset="2"/>
              <a:buNone/>
              <a:defRPr/>
            </a:pPr>
            <a:endParaRPr lang="en-US" sz="1100" dirty="0" smtClean="0">
              <a:latin typeface="+mj-lt"/>
            </a:endParaRPr>
          </a:p>
          <a:p>
            <a:pPr algn="ctr" eaLnBrk="1" hangingPunct="1">
              <a:buFont typeface="Wingdings" pitchFamily="2" charset="2"/>
              <a:buNone/>
              <a:defRPr/>
            </a:pPr>
            <a:r>
              <a:rPr lang="en-US" b="1" i="1" dirty="0" smtClean="0">
                <a:solidFill>
                  <a:srgbClr val="000066"/>
                </a:solidFill>
                <a:latin typeface="+mj-lt"/>
              </a:rPr>
              <a:t>Reactive policy-making, based on the plethora of mandatory administrative (policy) documents</a:t>
            </a:r>
          </a:p>
          <a:p>
            <a:pPr algn="ctr" eaLnBrk="1" hangingPunct="1">
              <a:buFont typeface="Wingdings" pitchFamily="2" charset="2"/>
              <a:buNone/>
              <a:defRPr/>
            </a:pPr>
            <a:endParaRPr lang="en-US" sz="1100" b="1" i="1" dirty="0" smtClean="0">
              <a:solidFill>
                <a:srgbClr val="000066"/>
              </a:solidFill>
              <a:latin typeface="+mj-lt"/>
            </a:endParaRPr>
          </a:p>
          <a:p>
            <a:pPr algn="just" eaLnBrk="1" hangingPunct="1">
              <a:buFont typeface="Wingdings" pitchFamily="2" charset="2"/>
              <a:buNone/>
              <a:defRPr/>
            </a:pPr>
            <a:r>
              <a:rPr lang="en-US" sz="2400" b="1" i="1" dirty="0" smtClean="0">
                <a:solidFill>
                  <a:srgbClr val="0099CC"/>
                </a:solidFill>
                <a:latin typeface="+mj-lt"/>
              </a:rPr>
              <a:t>    </a:t>
            </a:r>
            <a:r>
              <a:rPr lang="en-US" sz="2500" b="1" i="1" dirty="0" smtClean="0">
                <a:solidFill>
                  <a:schemeClr val="accent2"/>
                </a:solidFill>
                <a:latin typeface="+mj-lt"/>
              </a:rPr>
              <a:t>Conducive to formal adoption of goals and missing “follow-through” measures.</a:t>
            </a:r>
            <a:r>
              <a:rPr lang="en-US" sz="2500" dirty="0" smtClean="0">
                <a:solidFill>
                  <a:schemeClr val="accent2"/>
                </a:solidFill>
                <a:latin typeface="+mj-lt"/>
              </a:rPr>
              <a:t> </a:t>
            </a:r>
            <a:endParaRPr lang="en-US" sz="2500" b="1" i="1" dirty="0" smtClean="0">
              <a:solidFill>
                <a:schemeClr val="accent2"/>
              </a:solidFill>
              <a:latin typeface="+mj-lt"/>
            </a:endParaRPr>
          </a:p>
          <a:p>
            <a:pPr algn="just" eaLnBrk="1" hangingPunct="1">
              <a:buFont typeface="Wingdings" pitchFamily="2" charset="2"/>
              <a:buNone/>
              <a:defRPr/>
            </a:pPr>
            <a:r>
              <a:rPr lang="en-US"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t>Challenges</a:t>
            </a:r>
            <a:endParaRPr lang="sk-SK" altLang="it-IT" sz="4000" b="1" smtClean="0"/>
          </a:p>
        </p:txBody>
      </p:sp>
      <p:sp>
        <p:nvSpPr>
          <p:cNvPr id="28675" name="Rectangle 3"/>
          <p:cNvSpPr>
            <a:spLocks noGrp="1" noChangeArrowheads="1"/>
          </p:cNvSpPr>
          <p:nvPr>
            <p:ph type="body" idx="1"/>
          </p:nvPr>
        </p:nvSpPr>
        <p:spPr>
          <a:xfrm>
            <a:off x="1116013" y="2133600"/>
            <a:ext cx="7772400" cy="4114800"/>
          </a:xfrm>
        </p:spPr>
        <p:txBody>
          <a:bodyPr/>
          <a:lstStyle/>
          <a:p>
            <a:pPr marL="457200" indent="-457200" algn="just" eaLnBrk="1" hangingPunct="1">
              <a:lnSpc>
                <a:spcPct val="90000"/>
              </a:lnSpc>
              <a:buClr>
                <a:srgbClr val="000066"/>
              </a:buClr>
              <a:buSzPct val="150000"/>
              <a:buFont typeface="Arial" pitchFamily="34" charset="0"/>
              <a:buChar char="•"/>
              <a:defRPr/>
            </a:pPr>
            <a:r>
              <a:rPr lang="en-US" sz="2500" b="1" i="1" dirty="0" smtClean="0">
                <a:solidFill>
                  <a:schemeClr val="accent2">
                    <a:lumMod val="75000"/>
                  </a:schemeClr>
                </a:solidFill>
                <a:latin typeface="+mj-lt"/>
              </a:rPr>
              <a:t>Improving the internal mechanisms of quality assurance within </a:t>
            </a:r>
            <a:r>
              <a:rPr lang="sk-SK" sz="2500" b="1" i="1" dirty="0" err="1" smtClean="0">
                <a:solidFill>
                  <a:schemeClr val="accent2">
                    <a:lumMod val="75000"/>
                  </a:schemeClr>
                </a:solidFill>
                <a:latin typeface="+mj-lt"/>
              </a:rPr>
              <a:t>the</a:t>
            </a:r>
            <a:r>
              <a:rPr lang="sk-SK" sz="2500" b="1" i="1" dirty="0" smtClean="0">
                <a:solidFill>
                  <a:schemeClr val="accent2">
                    <a:lumMod val="75000"/>
                  </a:schemeClr>
                </a:solidFill>
                <a:latin typeface="+mj-lt"/>
              </a:rPr>
              <a:t> </a:t>
            </a:r>
            <a:r>
              <a:rPr lang="sk-SK" sz="2500" b="1" i="1" dirty="0" err="1" smtClean="0">
                <a:solidFill>
                  <a:schemeClr val="accent2">
                    <a:lumMod val="75000"/>
                  </a:schemeClr>
                </a:solidFill>
                <a:latin typeface="+mj-lt"/>
              </a:rPr>
              <a:t>HEIs</a:t>
            </a:r>
            <a:r>
              <a:rPr lang="sk-SK" sz="2500" b="1" i="1" dirty="0" smtClean="0">
                <a:solidFill>
                  <a:schemeClr val="accent2">
                    <a:lumMod val="75000"/>
                  </a:schemeClr>
                </a:solidFill>
                <a:latin typeface="+mj-lt"/>
              </a:rPr>
              <a:t> </a:t>
            </a:r>
            <a:r>
              <a:rPr lang="en-US" sz="2500" b="1" i="1" dirty="0" smtClean="0">
                <a:solidFill>
                  <a:schemeClr val="accent2">
                    <a:lumMod val="75000"/>
                  </a:schemeClr>
                </a:solidFill>
                <a:latin typeface="+mj-lt"/>
              </a:rPr>
              <a:t>is a key task for further development of the whole system of higher education.</a:t>
            </a:r>
            <a:r>
              <a:rPr lang="sk-SK" sz="2500" b="1" i="1" dirty="0" smtClean="0">
                <a:solidFill>
                  <a:schemeClr val="accent2">
                    <a:lumMod val="75000"/>
                  </a:schemeClr>
                </a:solidFill>
                <a:latin typeface="+mj-lt"/>
              </a:rPr>
              <a:t> </a:t>
            </a:r>
            <a:endParaRPr lang="en-US" sz="2500" b="1" i="1" dirty="0" smtClean="0">
              <a:solidFill>
                <a:schemeClr val="accent2">
                  <a:lumMod val="75000"/>
                </a:schemeClr>
              </a:solidFill>
              <a:latin typeface="+mj-lt"/>
            </a:endParaRPr>
          </a:p>
          <a:p>
            <a:pPr marL="457200" indent="-457200" algn="just" eaLnBrk="1" hangingPunct="1">
              <a:lnSpc>
                <a:spcPct val="90000"/>
              </a:lnSpc>
              <a:buClr>
                <a:srgbClr val="000066"/>
              </a:buClr>
              <a:buSzPct val="150000"/>
              <a:buFont typeface="Wingdings" pitchFamily="2" charset="2"/>
              <a:buNone/>
              <a:defRPr/>
            </a:pPr>
            <a:endParaRPr lang="en-US" sz="1100" b="1" i="1" dirty="0" smtClean="0">
              <a:solidFill>
                <a:srgbClr val="000066"/>
              </a:solidFill>
              <a:latin typeface="+mj-lt"/>
            </a:endParaRPr>
          </a:p>
          <a:p>
            <a:pPr marL="457200" indent="-457200" algn="just" eaLnBrk="1" hangingPunct="1">
              <a:lnSpc>
                <a:spcPct val="90000"/>
              </a:lnSpc>
              <a:buClr>
                <a:srgbClr val="000066"/>
              </a:buClr>
              <a:buSzPct val="150000"/>
              <a:buFont typeface="Arial" pitchFamily="34" charset="0"/>
              <a:buChar char="•"/>
              <a:defRPr/>
            </a:pPr>
            <a:r>
              <a:rPr lang="en-US" sz="2500" b="1" i="1" dirty="0" smtClean="0">
                <a:solidFill>
                  <a:schemeClr val="accent2">
                    <a:lumMod val="75000"/>
                  </a:schemeClr>
                </a:solidFill>
                <a:latin typeface="+mj-lt"/>
              </a:rPr>
              <a:t>Lack of formalization, objectification and evaluation of the efficiency of individual instruments of internal quality assurance are the greatest shortcomings in terms of ESG implementation, though it should be added that the situation varies to a remarkable extent from institution to institution and even from faculty to faculty</a:t>
            </a:r>
            <a:r>
              <a:rPr lang="en-US" sz="2400" b="1" i="1" dirty="0" smtClean="0">
                <a:solidFill>
                  <a:schemeClr val="accent2">
                    <a:lumMod val="75000"/>
                  </a:schemeClr>
                </a:solidFill>
                <a:latin typeface="+mj-lt"/>
              </a:rPr>
              <a:t>.</a:t>
            </a:r>
            <a:endParaRPr lang="sk-SK" sz="2400" b="1" i="1" dirty="0" smtClean="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solidFill>
                  <a:srgbClr val="000066"/>
                </a:solidFill>
              </a:rPr>
              <a:t>Challenges</a:t>
            </a:r>
            <a:endParaRPr lang="sk-SK" altLang="it-IT" sz="4000" b="1" smtClean="0">
              <a:solidFill>
                <a:srgbClr val="000066"/>
              </a:solidFill>
            </a:endParaRPr>
          </a:p>
        </p:txBody>
      </p:sp>
      <p:sp>
        <p:nvSpPr>
          <p:cNvPr id="29699" name="Rectangle 3"/>
          <p:cNvSpPr>
            <a:spLocks noGrp="1" noChangeArrowheads="1"/>
          </p:cNvSpPr>
          <p:nvPr>
            <p:ph type="body" idx="1"/>
          </p:nvPr>
        </p:nvSpPr>
        <p:spPr>
          <a:xfrm>
            <a:off x="1042988" y="1989138"/>
            <a:ext cx="7772400" cy="4114800"/>
          </a:xfrm>
        </p:spPr>
        <p:txBody>
          <a:bodyPr/>
          <a:lstStyle/>
          <a:p>
            <a:pPr algn="just" eaLnBrk="1" hangingPunct="1">
              <a:buClr>
                <a:srgbClr val="000066"/>
              </a:buClr>
              <a:buSzPct val="150000"/>
              <a:buFont typeface="Arial" pitchFamily="34" charset="0"/>
              <a:buChar char="•"/>
              <a:defRPr/>
            </a:pPr>
            <a:r>
              <a:rPr lang="en-US" sz="2400" b="1" i="1" dirty="0" smtClean="0">
                <a:solidFill>
                  <a:schemeClr val="accent2">
                    <a:lumMod val="75000"/>
                  </a:schemeClr>
                </a:solidFill>
                <a:latin typeface="+mj-lt"/>
              </a:rPr>
              <a:t>The national policy, stipulating that all HEIs must perform internal evaluations and make the results public, is understandably rather general, giving HEIs a leeway for implementing internal policies in line with their profile, needs, and development</a:t>
            </a:r>
            <a:r>
              <a:rPr lang="sk-SK" sz="2400" b="1" i="1" dirty="0" smtClean="0">
                <a:solidFill>
                  <a:schemeClr val="accent2">
                    <a:lumMod val="75000"/>
                  </a:schemeClr>
                </a:solidFill>
                <a:latin typeface="+mj-lt"/>
              </a:rPr>
              <a:t> </a:t>
            </a:r>
            <a:r>
              <a:rPr lang="en-US" sz="2400" b="1" i="1" dirty="0" smtClean="0">
                <a:solidFill>
                  <a:schemeClr val="accent2">
                    <a:lumMod val="75000"/>
                  </a:schemeClr>
                </a:solidFill>
                <a:latin typeface="+mj-lt"/>
              </a:rPr>
              <a:t>preferences.</a:t>
            </a:r>
            <a:r>
              <a:rPr lang="sk-SK" sz="2400" dirty="0" smtClean="0">
                <a:solidFill>
                  <a:schemeClr val="accent2">
                    <a:lumMod val="75000"/>
                  </a:schemeClr>
                </a:solidFill>
                <a:latin typeface="+mj-lt"/>
              </a:rPr>
              <a:t> </a:t>
            </a:r>
            <a:endParaRPr lang="en-US" sz="2400" dirty="0" smtClean="0">
              <a:solidFill>
                <a:schemeClr val="accent2">
                  <a:lumMod val="75000"/>
                </a:schemeClr>
              </a:solidFill>
              <a:latin typeface="+mj-lt"/>
            </a:endParaRPr>
          </a:p>
          <a:p>
            <a:pPr algn="just" eaLnBrk="1" hangingPunct="1">
              <a:buClr>
                <a:srgbClr val="000066"/>
              </a:buClr>
              <a:buSzPct val="150000"/>
              <a:buFont typeface="Wingdings" pitchFamily="2" charset="2"/>
              <a:buNone/>
              <a:defRPr/>
            </a:pPr>
            <a:endParaRPr lang="en-US" sz="1100" dirty="0" smtClean="0">
              <a:solidFill>
                <a:schemeClr val="accent2">
                  <a:lumMod val="75000"/>
                </a:schemeClr>
              </a:solidFill>
              <a:latin typeface="+mj-lt"/>
            </a:endParaRPr>
          </a:p>
          <a:p>
            <a:pPr algn="just" eaLnBrk="1" hangingPunct="1">
              <a:buClr>
                <a:srgbClr val="000066"/>
              </a:buClr>
              <a:buSzPct val="150000"/>
              <a:buFont typeface="Arial" pitchFamily="34" charset="0"/>
              <a:buChar char="•"/>
              <a:defRPr/>
            </a:pPr>
            <a:r>
              <a:rPr lang="en-US" sz="2400" b="1" i="1" dirty="0" smtClean="0">
                <a:solidFill>
                  <a:schemeClr val="accent2">
                    <a:lumMod val="75000"/>
                  </a:schemeClr>
                </a:solidFill>
                <a:latin typeface="+mj-lt"/>
              </a:rPr>
              <a:t>In future, it will be necessary to address especially the question of developing internal quality assurance mechanisms for higher education institutions, and a system for monitoring and improving them in the context of the external system for quality assurance</a:t>
            </a:r>
            <a:r>
              <a:rPr lang="en-US" sz="2400" b="1" i="1" dirty="0" smtClean="0">
                <a:solidFill>
                  <a:srgbClr val="000066"/>
                </a:solidFill>
                <a:latin typeface="+mj-lt"/>
              </a:rPr>
              <a:t>.</a:t>
            </a:r>
            <a:endParaRPr lang="sk-SK" sz="2400" b="1" i="1" dirty="0" smtClean="0">
              <a:solidFill>
                <a:srgbClr val="000066"/>
              </a:solidFill>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altLang="it-IT" sz="4000" b="1" smtClean="0">
                <a:solidFill>
                  <a:schemeClr val="accent2"/>
                </a:solidFill>
              </a:rPr>
              <a:t>Internal Quality Assurance</a:t>
            </a:r>
            <a:r>
              <a:rPr lang="sk-SK" altLang="it-IT" sz="4000" b="1" smtClean="0">
                <a:solidFill>
                  <a:schemeClr val="accent2"/>
                </a:solidFill>
              </a:rPr>
              <a:t> -</a:t>
            </a:r>
            <a:r>
              <a:rPr lang="sk-SK" altLang="it-IT" sz="4000" b="1" smtClean="0">
                <a:solidFill>
                  <a:srgbClr val="0099CC"/>
                </a:solidFill>
              </a:rPr>
              <a:t> </a:t>
            </a:r>
            <a:r>
              <a:rPr lang="en-US" altLang="it-IT" sz="4000" b="1" smtClean="0">
                <a:solidFill>
                  <a:srgbClr val="000066"/>
                </a:solidFill>
              </a:rPr>
              <a:t>Challenges</a:t>
            </a:r>
            <a:endParaRPr lang="sk-SK" altLang="it-IT" sz="4000" b="1" smtClean="0">
              <a:solidFill>
                <a:srgbClr val="000066"/>
              </a:solidFill>
            </a:endParaRPr>
          </a:p>
        </p:txBody>
      </p:sp>
      <p:sp>
        <p:nvSpPr>
          <p:cNvPr id="30723" name="Rectangle 3"/>
          <p:cNvSpPr>
            <a:spLocks noGrp="1" noChangeArrowheads="1"/>
          </p:cNvSpPr>
          <p:nvPr>
            <p:ph type="body" idx="1"/>
          </p:nvPr>
        </p:nvSpPr>
        <p:spPr>
          <a:xfrm>
            <a:off x="1042988" y="1989138"/>
            <a:ext cx="7772400" cy="4114800"/>
          </a:xfrm>
        </p:spPr>
        <p:txBody>
          <a:bodyPr/>
          <a:lstStyle/>
          <a:p>
            <a:pPr algn="just">
              <a:lnSpc>
                <a:spcPct val="80000"/>
              </a:lnSpc>
              <a:buFont typeface="Wingdings" pitchFamily="2" charset="2"/>
              <a:buNone/>
            </a:pPr>
            <a:r>
              <a:rPr lang="sk-SK" altLang="it-IT" sz="800" smtClean="0">
                <a:solidFill>
                  <a:schemeClr val="accent2"/>
                </a:solidFill>
                <a:latin typeface="Times New Roman" pitchFamily="18" charset="0"/>
              </a:rPr>
              <a:t>         </a:t>
            </a:r>
            <a:r>
              <a:rPr lang="en-US" altLang="it-IT" sz="3000" smtClean="0">
                <a:solidFill>
                  <a:srgbClr val="264D99"/>
                </a:solidFill>
                <a:latin typeface="Times New Roman" pitchFamily="18" charset="0"/>
              </a:rPr>
              <a:t>Support for </a:t>
            </a:r>
            <a:r>
              <a:rPr lang="en-US" altLang="it-IT" sz="3000" b="1" i="1" smtClean="0">
                <a:solidFill>
                  <a:srgbClr val="264D99"/>
                </a:solidFill>
                <a:latin typeface="Times New Roman" pitchFamily="18" charset="0"/>
              </a:rPr>
              <a:t>quality</a:t>
            </a:r>
            <a:r>
              <a:rPr lang="en-US" altLang="it-IT" sz="3000" smtClean="0">
                <a:solidFill>
                  <a:srgbClr val="264D99"/>
                </a:solidFill>
                <a:latin typeface="Times New Roman" pitchFamily="18" charset="0"/>
              </a:rPr>
              <a:t> </a:t>
            </a:r>
            <a:r>
              <a:rPr lang="en-US" altLang="it-IT" sz="3000" b="1" i="1" smtClean="0">
                <a:solidFill>
                  <a:srgbClr val="264D99"/>
                </a:solidFill>
                <a:latin typeface="Times New Roman" pitchFamily="18" charset="0"/>
              </a:rPr>
              <a:t>assurance</a:t>
            </a:r>
            <a:r>
              <a:rPr lang="sk-SK" altLang="it-IT" sz="3000" b="1" i="1" smtClean="0">
                <a:solidFill>
                  <a:srgbClr val="264D99"/>
                </a:solidFill>
                <a:latin typeface="Times New Roman" pitchFamily="18" charset="0"/>
              </a:rPr>
              <a:t> </a:t>
            </a:r>
            <a:r>
              <a:rPr lang="en-US" altLang="it-IT" sz="3000" smtClean="0">
                <a:solidFill>
                  <a:srgbClr val="264D99"/>
                </a:solidFill>
                <a:latin typeface="Times New Roman" pitchFamily="18" charset="0"/>
              </a:rPr>
              <a:t>in the sample encompasses a wide range of initiatives that are grouped under three major headings:</a:t>
            </a:r>
            <a:r>
              <a:rPr lang="sk-SK" altLang="it-IT" sz="3000" smtClean="0">
                <a:solidFill>
                  <a:srgbClr val="264D99"/>
                </a:solidFill>
                <a:latin typeface="Times New Roman" pitchFamily="18" charset="0"/>
              </a:rPr>
              <a:t> </a:t>
            </a:r>
          </a:p>
          <a:p>
            <a:pPr>
              <a:lnSpc>
                <a:spcPct val="80000"/>
              </a:lnSpc>
              <a:buFont typeface="Wingdings" pitchFamily="2" charset="2"/>
              <a:buNone/>
            </a:pPr>
            <a:endParaRPr lang="sk-SK" altLang="it-IT" sz="2400" smtClean="0">
              <a:solidFill>
                <a:schemeClr val="accent2"/>
              </a:solidFill>
              <a:latin typeface="Times New Roman" pitchFamily="18" charset="0"/>
            </a:endParaRPr>
          </a:p>
          <a:p>
            <a:pPr>
              <a:lnSpc>
                <a:spcPct val="80000"/>
              </a:lnSpc>
              <a:buFont typeface="Wingdings" pitchFamily="2" charset="2"/>
              <a:buNone/>
            </a:pPr>
            <a:r>
              <a:rPr lang="sk-SK" altLang="it-IT" b="1" smtClean="0">
                <a:solidFill>
                  <a:schemeClr val="accent2"/>
                </a:solidFill>
                <a:latin typeface="Times New Roman" pitchFamily="18" charset="0"/>
              </a:rPr>
              <a:t>   </a:t>
            </a:r>
            <a:r>
              <a:rPr lang="sk-SK" altLang="it-IT" b="1" smtClean="0">
                <a:solidFill>
                  <a:srgbClr val="000066"/>
                </a:solidFill>
                <a:latin typeface="Times New Roman" pitchFamily="18" charset="0"/>
              </a:rPr>
              <a:t>1.</a:t>
            </a:r>
            <a:r>
              <a:rPr lang="sk-SK" altLang="it-IT" smtClean="0">
                <a:solidFill>
                  <a:srgbClr val="000066"/>
                </a:solidFill>
                <a:latin typeface="Times New Roman" pitchFamily="18" charset="0"/>
              </a:rPr>
              <a:t> </a:t>
            </a:r>
            <a:r>
              <a:rPr lang="en-US" altLang="it-IT" smtClean="0">
                <a:solidFill>
                  <a:srgbClr val="000066"/>
                </a:solidFill>
                <a:latin typeface="Times New Roman" pitchFamily="18" charset="0"/>
              </a:rPr>
              <a:t> </a:t>
            </a:r>
            <a:r>
              <a:rPr lang="en-US" altLang="it-IT" b="1" smtClean="0">
                <a:solidFill>
                  <a:srgbClr val="264D99"/>
                </a:solidFill>
                <a:latin typeface="Times New Roman" pitchFamily="18" charset="0"/>
              </a:rPr>
              <a:t>Institution - wide and quality</a:t>
            </a:r>
            <a:endParaRPr lang="sk-SK" altLang="it-IT" b="1" smtClean="0">
              <a:solidFill>
                <a:srgbClr val="264D99"/>
              </a:solidFill>
              <a:latin typeface="Times New Roman" pitchFamily="18" charset="0"/>
            </a:endParaRPr>
          </a:p>
          <a:p>
            <a:pPr>
              <a:lnSpc>
                <a:spcPct val="80000"/>
              </a:lnSpc>
              <a:buFont typeface="Wingdings" pitchFamily="2" charset="2"/>
              <a:buNone/>
            </a:pPr>
            <a:r>
              <a:rPr lang="sk-SK" altLang="it-IT" b="1" smtClean="0">
                <a:solidFill>
                  <a:srgbClr val="264D99"/>
                </a:solidFill>
                <a:latin typeface="Times New Roman" pitchFamily="18" charset="0"/>
              </a:rPr>
              <a:t>    </a:t>
            </a:r>
            <a:r>
              <a:rPr lang="en-US" altLang="it-IT" b="1" smtClean="0">
                <a:solidFill>
                  <a:srgbClr val="264D99"/>
                </a:solidFill>
                <a:latin typeface="Times New Roman" pitchFamily="18" charset="0"/>
              </a:rPr>
              <a:t> </a:t>
            </a:r>
            <a:r>
              <a:rPr lang="sk-SK" altLang="it-IT" b="1" smtClean="0">
                <a:solidFill>
                  <a:srgbClr val="264D99"/>
                </a:solidFill>
                <a:latin typeface="Times New Roman" pitchFamily="18" charset="0"/>
              </a:rPr>
              <a:t>  </a:t>
            </a:r>
            <a:r>
              <a:rPr lang="en-US" altLang="it-IT" b="1" smtClean="0">
                <a:solidFill>
                  <a:srgbClr val="264D99"/>
                </a:solidFill>
                <a:latin typeface="Times New Roman" pitchFamily="18" charset="0"/>
              </a:rPr>
              <a:t> assurance policies</a:t>
            </a:r>
          </a:p>
          <a:p>
            <a:pPr>
              <a:lnSpc>
                <a:spcPct val="80000"/>
              </a:lnSpc>
              <a:buFont typeface="Wingdings" pitchFamily="2" charset="2"/>
              <a:buNone/>
            </a:pPr>
            <a:endParaRPr lang="sk-SK" altLang="it-IT" sz="1000" b="1" i="1" smtClean="0">
              <a:solidFill>
                <a:srgbClr val="264D99"/>
              </a:solidFill>
              <a:latin typeface="Times New Roman" pitchFamily="18" charset="0"/>
            </a:endParaRPr>
          </a:p>
          <a:p>
            <a:pPr>
              <a:lnSpc>
                <a:spcPct val="80000"/>
              </a:lnSpc>
              <a:buFont typeface="Wingdings" pitchFamily="2" charset="2"/>
              <a:buNone/>
            </a:pPr>
            <a:r>
              <a:rPr lang="sk-SK" altLang="it-IT" b="1" smtClean="0">
                <a:solidFill>
                  <a:schemeClr val="accent2"/>
                </a:solidFill>
                <a:latin typeface="Times New Roman" pitchFamily="18" charset="0"/>
              </a:rPr>
              <a:t>   </a:t>
            </a:r>
            <a:r>
              <a:rPr lang="en-US" altLang="it-IT" b="1" smtClean="0">
                <a:solidFill>
                  <a:srgbClr val="000066"/>
                </a:solidFill>
                <a:latin typeface="Times New Roman" pitchFamily="18" charset="0"/>
              </a:rPr>
              <a:t>2.  </a:t>
            </a:r>
            <a:r>
              <a:rPr lang="en-US" altLang="it-IT" b="1" smtClean="0">
                <a:solidFill>
                  <a:srgbClr val="264D99"/>
                </a:solidFill>
                <a:latin typeface="Times New Roman" pitchFamily="18" charset="0"/>
              </a:rPr>
              <a:t>Programme monitoring</a:t>
            </a:r>
            <a:r>
              <a:rPr lang="sk-SK" altLang="it-IT" b="1" smtClean="0">
                <a:solidFill>
                  <a:srgbClr val="264D99"/>
                </a:solidFill>
                <a:latin typeface="Times New Roman" pitchFamily="18" charset="0"/>
              </a:rPr>
              <a:t> </a:t>
            </a:r>
            <a:endParaRPr lang="en-US" altLang="it-IT" b="1" smtClean="0">
              <a:solidFill>
                <a:srgbClr val="264D99"/>
              </a:solidFill>
              <a:latin typeface="Times New Roman" pitchFamily="18" charset="0"/>
            </a:endParaRPr>
          </a:p>
          <a:p>
            <a:pPr>
              <a:lnSpc>
                <a:spcPct val="80000"/>
              </a:lnSpc>
              <a:buFont typeface="Wingdings" pitchFamily="2" charset="2"/>
              <a:buNone/>
            </a:pPr>
            <a:endParaRPr lang="sk-SK" altLang="it-IT" sz="1000" b="1" smtClean="0">
              <a:solidFill>
                <a:srgbClr val="264D99"/>
              </a:solidFill>
              <a:latin typeface="Times New Roman" pitchFamily="18" charset="0"/>
            </a:endParaRPr>
          </a:p>
          <a:p>
            <a:pPr>
              <a:lnSpc>
                <a:spcPct val="80000"/>
              </a:lnSpc>
              <a:buFont typeface="Wingdings" pitchFamily="2" charset="2"/>
              <a:buNone/>
            </a:pPr>
            <a:r>
              <a:rPr lang="sk-SK" altLang="it-IT" b="1" smtClean="0">
                <a:solidFill>
                  <a:schemeClr val="accent2"/>
                </a:solidFill>
                <a:latin typeface="Times New Roman" pitchFamily="18" charset="0"/>
              </a:rPr>
              <a:t>   </a:t>
            </a:r>
            <a:r>
              <a:rPr lang="sk-SK" altLang="it-IT" b="1" smtClean="0">
                <a:solidFill>
                  <a:srgbClr val="000066"/>
                </a:solidFill>
                <a:latin typeface="Times New Roman" pitchFamily="18" charset="0"/>
              </a:rPr>
              <a:t>3.</a:t>
            </a:r>
            <a:r>
              <a:rPr lang="en-US" altLang="it-IT" b="1" smtClean="0">
                <a:solidFill>
                  <a:srgbClr val="000066"/>
                </a:solidFill>
                <a:latin typeface="Times New Roman" pitchFamily="18" charset="0"/>
              </a:rPr>
              <a:t>  </a:t>
            </a:r>
            <a:r>
              <a:rPr lang="en-US" altLang="it-IT" b="1" smtClean="0">
                <a:solidFill>
                  <a:srgbClr val="264D99"/>
                </a:solidFill>
                <a:latin typeface="Times New Roman" pitchFamily="18" charset="0"/>
              </a:rPr>
              <a:t>Teaching and learning support</a:t>
            </a:r>
            <a:r>
              <a:rPr lang="sk-SK" altLang="it-IT" smtClean="0">
                <a:solidFill>
                  <a:srgbClr val="264D99"/>
                </a:solidFill>
                <a:latin typeface="Times New Roman" pitchFamily="18" charset="0"/>
              </a:rPr>
              <a:t> </a:t>
            </a:r>
            <a:endParaRPr lang="sk-SK" altLang="it-IT" b="1" smtClean="0">
              <a:solidFill>
                <a:srgbClr val="264D99"/>
              </a:solidFill>
              <a:latin typeface="Times New Roman" pitchFamily="18" charset="0"/>
            </a:endParaRPr>
          </a:p>
          <a:p>
            <a:pPr>
              <a:lnSpc>
                <a:spcPct val="80000"/>
              </a:lnSpc>
              <a:buFont typeface="Wingdings" pitchFamily="2" charset="2"/>
              <a:buNone/>
            </a:pPr>
            <a:endParaRPr lang="sk-SK" altLang="it-IT" b="1" smtClean="0">
              <a:solidFill>
                <a:schemeClr val="accent2"/>
              </a:solidFill>
            </a:endParaRPr>
          </a:p>
          <a:p>
            <a:pPr>
              <a:lnSpc>
                <a:spcPct val="80000"/>
              </a:lnSpc>
              <a:buFont typeface="Wingdings" pitchFamily="2" charset="2"/>
              <a:buNone/>
            </a:pPr>
            <a:endParaRPr lang="sk-SK" altLang="it-IT" b="1" smtClean="0">
              <a:solidFill>
                <a:schemeClr val="accent2"/>
              </a:solidFill>
            </a:endParaRPr>
          </a:p>
          <a:p>
            <a:pPr>
              <a:lnSpc>
                <a:spcPct val="80000"/>
              </a:lnSpc>
              <a:buFont typeface="Wingdings" pitchFamily="2" charset="2"/>
              <a:buNone/>
            </a:pPr>
            <a:r>
              <a:rPr lang="sk-SK" altLang="it-IT" sz="800" smtClean="0">
                <a:solidFill>
                  <a:schemeClr val="accent2"/>
                </a:solidFill>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042988" y="1628775"/>
            <a:ext cx="7632700" cy="4259263"/>
          </a:xfrm>
        </p:spPr>
        <p:txBody>
          <a:bodyPr/>
          <a:lstStyle/>
          <a:p>
            <a:pPr algn="just">
              <a:lnSpc>
                <a:spcPct val="80000"/>
              </a:lnSpc>
              <a:buFont typeface="Wingdings" pitchFamily="2" charset="2"/>
              <a:buNone/>
              <a:defRPr/>
            </a:pPr>
            <a:r>
              <a:rPr lang="sk-SK" sz="2800" b="1" i="1" dirty="0" smtClean="0">
                <a:solidFill>
                  <a:srgbClr val="000066"/>
                </a:solidFill>
                <a:latin typeface="+mj-lt"/>
              </a:rPr>
              <a:t>    </a:t>
            </a:r>
            <a:r>
              <a:rPr lang="sk-SK" sz="3400" b="1" i="1" dirty="0" smtClean="0">
                <a:solidFill>
                  <a:srgbClr val="000066"/>
                </a:solidFill>
                <a:latin typeface="+mj-lt"/>
              </a:rPr>
              <a:t>In </a:t>
            </a:r>
            <a:r>
              <a:rPr lang="sk-SK" sz="3400" b="1" i="1" dirty="0" err="1" smtClean="0">
                <a:solidFill>
                  <a:srgbClr val="000066"/>
                </a:solidFill>
                <a:latin typeface="+mj-lt"/>
              </a:rPr>
              <a:t>accordance</a:t>
            </a:r>
            <a:r>
              <a:rPr lang="sk-SK" sz="3400" b="1" i="1" dirty="0" smtClean="0">
                <a:solidFill>
                  <a:srgbClr val="000066"/>
                </a:solidFill>
                <a:latin typeface="+mj-lt"/>
              </a:rPr>
              <a:t> </a:t>
            </a:r>
            <a:r>
              <a:rPr lang="sk-SK" sz="3400" b="1" i="1" dirty="0" err="1" smtClean="0">
                <a:solidFill>
                  <a:srgbClr val="000066"/>
                </a:solidFill>
                <a:latin typeface="+mj-lt"/>
              </a:rPr>
              <a:t>with</a:t>
            </a:r>
            <a:r>
              <a:rPr lang="sk-SK" sz="3400" b="1" i="1" dirty="0" smtClean="0">
                <a:solidFill>
                  <a:srgbClr val="000066"/>
                </a:solidFill>
                <a:latin typeface="+mj-lt"/>
              </a:rPr>
              <a:t> </a:t>
            </a:r>
            <a:r>
              <a:rPr lang="sk-SK" sz="3400" b="1" i="1" dirty="0" err="1" smtClean="0">
                <a:solidFill>
                  <a:srgbClr val="000066"/>
                </a:solidFill>
                <a:latin typeface="+mj-lt"/>
              </a:rPr>
              <a:t>the</a:t>
            </a:r>
            <a:r>
              <a:rPr lang="sk-SK" sz="3400" b="1" i="1" dirty="0" smtClean="0">
                <a:solidFill>
                  <a:srgbClr val="000066"/>
                </a:solidFill>
                <a:latin typeface="+mj-lt"/>
              </a:rPr>
              <a:t> </a:t>
            </a:r>
            <a:r>
              <a:rPr lang="sk-SK" sz="3400" b="1" i="1" dirty="0" err="1" smtClean="0">
                <a:solidFill>
                  <a:srgbClr val="000066"/>
                </a:solidFill>
                <a:latin typeface="+mj-lt"/>
              </a:rPr>
              <a:t>principle</a:t>
            </a:r>
            <a:r>
              <a:rPr lang="sk-SK" sz="3400" b="1" i="1" dirty="0" smtClean="0">
                <a:solidFill>
                  <a:srgbClr val="000066"/>
                </a:solidFill>
                <a:latin typeface="+mj-lt"/>
              </a:rPr>
              <a:t> </a:t>
            </a:r>
            <a:r>
              <a:rPr lang="sk-SK" sz="3400" b="1" i="1" dirty="0" err="1" smtClean="0">
                <a:solidFill>
                  <a:srgbClr val="000066"/>
                </a:solidFill>
                <a:latin typeface="+mj-lt"/>
              </a:rPr>
              <a:t>of</a:t>
            </a:r>
            <a:r>
              <a:rPr lang="sk-SK" sz="3400" b="1" i="1" dirty="0" smtClean="0">
                <a:solidFill>
                  <a:srgbClr val="000066"/>
                </a:solidFill>
                <a:latin typeface="+mj-lt"/>
              </a:rPr>
              <a:t> </a:t>
            </a:r>
            <a:r>
              <a:rPr lang="sk-SK" sz="3400" b="1" i="1" dirty="0" err="1" smtClean="0">
                <a:solidFill>
                  <a:srgbClr val="000066"/>
                </a:solidFill>
                <a:latin typeface="+mj-lt"/>
              </a:rPr>
              <a:t>institutional</a:t>
            </a:r>
            <a:r>
              <a:rPr lang="sk-SK" sz="3400" b="1" i="1" dirty="0" smtClean="0">
                <a:solidFill>
                  <a:srgbClr val="000066"/>
                </a:solidFill>
                <a:latin typeface="+mj-lt"/>
              </a:rPr>
              <a:t> </a:t>
            </a:r>
            <a:r>
              <a:rPr lang="sk-SK" sz="3400" b="1" i="1" dirty="0" err="1" smtClean="0">
                <a:solidFill>
                  <a:srgbClr val="000066"/>
                </a:solidFill>
                <a:latin typeface="+mj-lt"/>
              </a:rPr>
              <a:t>autonomy</a:t>
            </a:r>
            <a:r>
              <a:rPr lang="sk-SK" sz="3400" b="1" i="1" dirty="0" smtClean="0">
                <a:solidFill>
                  <a:srgbClr val="000066"/>
                </a:solidFill>
                <a:latin typeface="+mj-lt"/>
              </a:rPr>
              <a:t> </a:t>
            </a:r>
            <a:r>
              <a:rPr lang="sk-SK" sz="3400" b="1" i="1" dirty="0" err="1" smtClean="0">
                <a:solidFill>
                  <a:srgbClr val="000066"/>
                </a:solidFill>
                <a:latin typeface="+mj-lt"/>
              </a:rPr>
              <a:t>primary</a:t>
            </a:r>
            <a:r>
              <a:rPr lang="sk-SK" sz="3400" b="1" i="1" dirty="0" smtClean="0">
                <a:solidFill>
                  <a:srgbClr val="000066"/>
                </a:solidFill>
                <a:latin typeface="+mj-lt"/>
              </a:rPr>
              <a:t> </a:t>
            </a:r>
            <a:r>
              <a:rPr lang="sk-SK" sz="3400" b="1" i="1" dirty="0" err="1" smtClean="0">
                <a:solidFill>
                  <a:srgbClr val="000066"/>
                </a:solidFill>
                <a:latin typeface="+mj-lt"/>
              </a:rPr>
              <a:t>responsibility</a:t>
            </a:r>
            <a:r>
              <a:rPr lang="sk-SK" sz="3400" b="1" i="1" dirty="0" smtClean="0">
                <a:solidFill>
                  <a:srgbClr val="000066"/>
                </a:solidFill>
                <a:latin typeface="+mj-lt"/>
              </a:rPr>
              <a:t> </a:t>
            </a:r>
            <a:r>
              <a:rPr lang="sk-SK" sz="3400" b="1" i="1" dirty="0" err="1" smtClean="0">
                <a:solidFill>
                  <a:srgbClr val="000066"/>
                </a:solidFill>
                <a:latin typeface="+mj-lt"/>
              </a:rPr>
              <a:t>for</a:t>
            </a:r>
            <a:r>
              <a:rPr lang="sk-SK" sz="3400" b="1" i="1" dirty="0" smtClean="0">
                <a:solidFill>
                  <a:srgbClr val="000066"/>
                </a:solidFill>
                <a:latin typeface="+mj-lt"/>
              </a:rPr>
              <a:t> </a:t>
            </a:r>
            <a:r>
              <a:rPr lang="sk-SK" sz="3400" b="1" i="1" dirty="0" err="1" smtClean="0">
                <a:solidFill>
                  <a:srgbClr val="000066"/>
                </a:solidFill>
                <a:latin typeface="+mj-lt"/>
              </a:rPr>
              <a:t>quality</a:t>
            </a:r>
            <a:r>
              <a:rPr lang="sk-SK" sz="3400" b="1" i="1" dirty="0" smtClean="0">
                <a:solidFill>
                  <a:srgbClr val="000066"/>
                </a:solidFill>
                <a:latin typeface="+mj-lt"/>
              </a:rPr>
              <a:t> </a:t>
            </a:r>
            <a:r>
              <a:rPr lang="sk-SK" sz="3400" b="1" i="1" dirty="0" err="1" smtClean="0">
                <a:solidFill>
                  <a:srgbClr val="000066"/>
                </a:solidFill>
                <a:latin typeface="+mj-lt"/>
              </a:rPr>
              <a:t>assurance</a:t>
            </a:r>
            <a:r>
              <a:rPr lang="sk-SK" sz="3400" b="1" i="1" dirty="0" smtClean="0">
                <a:solidFill>
                  <a:srgbClr val="000066"/>
                </a:solidFill>
                <a:latin typeface="+mj-lt"/>
              </a:rPr>
              <a:t> </a:t>
            </a:r>
            <a:r>
              <a:rPr lang="sk-SK" sz="3400" b="1" i="1" dirty="0" err="1" smtClean="0">
                <a:solidFill>
                  <a:srgbClr val="000066"/>
                </a:solidFill>
                <a:latin typeface="+mj-lt"/>
              </a:rPr>
              <a:t>in</a:t>
            </a:r>
            <a:r>
              <a:rPr lang="sk-SK" sz="3400" b="1" i="1" dirty="0" smtClean="0">
                <a:solidFill>
                  <a:srgbClr val="000066"/>
                </a:solidFill>
                <a:latin typeface="+mj-lt"/>
              </a:rPr>
              <a:t> </a:t>
            </a:r>
            <a:r>
              <a:rPr lang="sk-SK" sz="3400" b="1" i="1" dirty="0" err="1" smtClean="0">
                <a:solidFill>
                  <a:srgbClr val="000066"/>
                </a:solidFill>
                <a:latin typeface="+mj-lt"/>
              </a:rPr>
              <a:t>higher</a:t>
            </a:r>
            <a:r>
              <a:rPr lang="sk-SK" sz="3400" b="1" i="1" dirty="0" smtClean="0">
                <a:solidFill>
                  <a:srgbClr val="000066"/>
                </a:solidFill>
                <a:latin typeface="+mj-lt"/>
              </a:rPr>
              <a:t> </a:t>
            </a:r>
            <a:r>
              <a:rPr lang="sk-SK" sz="3400" b="1" i="1" dirty="0" err="1" smtClean="0">
                <a:solidFill>
                  <a:srgbClr val="000066"/>
                </a:solidFill>
                <a:latin typeface="+mj-lt"/>
              </a:rPr>
              <a:t>education</a:t>
            </a:r>
            <a:r>
              <a:rPr lang="sk-SK" sz="3400" b="1" i="1" dirty="0" smtClean="0">
                <a:solidFill>
                  <a:srgbClr val="000066"/>
                </a:solidFill>
                <a:latin typeface="+mj-lt"/>
              </a:rPr>
              <a:t> lies </a:t>
            </a:r>
            <a:r>
              <a:rPr lang="sk-SK" sz="3400" b="1" i="1" dirty="0" err="1" smtClean="0">
                <a:solidFill>
                  <a:srgbClr val="000066"/>
                </a:solidFill>
                <a:latin typeface="+mj-lt"/>
              </a:rPr>
              <a:t>with</a:t>
            </a:r>
            <a:r>
              <a:rPr lang="sk-SK" sz="3400" b="1" i="1" dirty="0" smtClean="0">
                <a:solidFill>
                  <a:srgbClr val="000066"/>
                </a:solidFill>
                <a:latin typeface="+mj-lt"/>
              </a:rPr>
              <a:t> </a:t>
            </a:r>
            <a:r>
              <a:rPr lang="sk-SK" sz="3400" b="1" i="1" dirty="0" err="1" smtClean="0">
                <a:solidFill>
                  <a:srgbClr val="000066"/>
                </a:solidFill>
                <a:latin typeface="+mj-lt"/>
              </a:rPr>
              <a:t>each</a:t>
            </a:r>
            <a:r>
              <a:rPr lang="sk-SK" sz="3400" b="1" i="1" dirty="0" smtClean="0">
                <a:solidFill>
                  <a:srgbClr val="000066"/>
                </a:solidFill>
                <a:latin typeface="+mj-lt"/>
              </a:rPr>
              <a:t> </a:t>
            </a:r>
            <a:r>
              <a:rPr lang="sk-SK" sz="3400" b="1" i="1" dirty="0" err="1" smtClean="0">
                <a:solidFill>
                  <a:srgbClr val="000066"/>
                </a:solidFill>
                <a:latin typeface="+mj-lt"/>
              </a:rPr>
              <a:t>institution</a:t>
            </a:r>
            <a:r>
              <a:rPr lang="sk-SK" sz="3400" b="1" i="1" dirty="0" smtClean="0">
                <a:solidFill>
                  <a:srgbClr val="000066"/>
                </a:solidFill>
                <a:latin typeface="+mj-lt"/>
              </a:rPr>
              <a:t>, and </a:t>
            </a:r>
            <a:r>
              <a:rPr lang="sk-SK" sz="3400" b="1" i="1" dirty="0" err="1" smtClean="0">
                <a:solidFill>
                  <a:srgbClr val="000066"/>
                </a:solidFill>
                <a:latin typeface="+mj-lt"/>
              </a:rPr>
              <a:t>it</a:t>
            </a:r>
            <a:r>
              <a:rPr lang="sk-SK" sz="3400" b="1" i="1" dirty="0" smtClean="0">
                <a:solidFill>
                  <a:srgbClr val="000066"/>
                </a:solidFill>
                <a:latin typeface="+mj-lt"/>
              </a:rPr>
              <a:t> </a:t>
            </a:r>
            <a:r>
              <a:rPr lang="sk-SK" sz="3400" b="1" i="1" dirty="0" err="1" smtClean="0">
                <a:solidFill>
                  <a:srgbClr val="000066"/>
                </a:solidFill>
                <a:latin typeface="+mj-lt"/>
              </a:rPr>
              <a:t>is</a:t>
            </a:r>
            <a:r>
              <a:rPr lang="sk-SK" sz="3400" b="1" i="1" dirty="0" smtClean="0">
                <a:solidFill>
                  <a:srgbClr val="000066"/>
                </a:solidFill>
                <a:latin typeface="+mj-lt"/>
              </a:rPr>
              <a:t> </a:t>
            </a:r>
            <a:r>
              <a:rPr lang="sk-SK" sz="3400" b="1" i="1" dirty="0" err="1" smtClean="0">
                <a:solidFill>
                  <a:srgbClr val="000066"/>
                </a:solidFill>
                <a:latin typeface="+mj-lt"/>
              </a:rPr>
              <a:t>the</a:t>
            </a:r>
            <a:r>
              <a:rPr lang="sk-SK" sz="3400" b="1" i="1" dirty="0" smtClean="0">
                <a:solidFill>
                  <a:srgbClr val="000066"/>
                </a:solidFill>
                <a:latin typeface="+mj-lt"/>
              </a:rPr>
              <a:t> </a:t>
            </a:r>
            <a:r>
              <a:rPr lang="sk-SK" sz="3400" b="1" i="1" dirty="0" err="1" smtClean="0">
                <a:solidFill>
                  <a:srgbClr val="000066"/>
                </a:solidFill>
                <a:latin typeface="+mj-lt"/>
              </a:rPr>
              <a:t>basis</a:t>
            </a:r>
            <a:r>
              <a:rPr lang="sk-SK" sz="3400" b="1" i="1" dirty="0" smtClean="0">
                <a:solidFill>
                  <a:srgbClr val="000066"/>
                </a:solidFill>
                <a:latin typeface="+mj-lt"/>
              </a:rPr>
              <a:t> </a:t>
            </a:r>
            <a:r>
              <a:rPr lang="sk-SK" sz="3400" b="1" i="1" dirty="0" err="1" smtClean="0">
                <a:solidFill>
                  <a:srgbClr val="000066"/>
                </a:solidFill>
                <a:latin typeface="+mj-lt"/>
              </a:rPr>
              <a:t>for</a:t>
            </a:r>
            <a:r>
              <a:rPr lang="sk-SK" sz="3400" b="1" i="1" dirty="0" smtClean="0">
                <a:solidFill>
                  <a:srgbClr val="000066"/>
                </a:solidFill>
                <a:latin typeface="+mj-lt"/>
              </a:rPr>
              <a:t> </a:t>
            </a:r>
            <a:r>
              <a:rPr lang="sk-SK" sz="3400" b="1" i="1" dirty="0" err="1" smtClean="0">
                <a:solidFill>
                  <a:srgbClr val="000066"/>
                </a:solidFill>
                <a:latin typeface="+mj-lt"/>
              </a:rPr>
              <a:t>real</a:t>
            </a:r>
            <a:r>
              <a:rPr lang="sk-SK" sz="3400" b="1" i="1" dirty="0" smtClean="0">
                <a:solidFill>
                  <a:srgbClr val="000066"/>
                </a:solidFill>
                <a:latin typeface="+mj-lt"/>
              </a:rPr>
              <a:t> </a:t>
            </a:r>
            <a:r>
              <a:rPr lang="sk-SK" sz="3400" b="1" i="1" dirty="0" err="1" smtClean="0">
                <a:solidFill>
                  <a:srgbClr val="000066"/>
                </a:solidFill>
                <a:latin typeface="+mj-lt"/>
              </a:rPr>
              <a:t>accountability</a:t>
            </a:r>
            <a:r>
              <a:rPr lang="sk-SK" sz="3400" b="1" i="1" dirty="0" smtClean="0">
                <a:solidFill>
                  <a:srgbClr val="000066"/>
                </a:solidFill>
                <a:latin typeface="+mj-lt"/>
              </a:rPr>
              <a:t> </a:t>
            </a:r>
            <a:r>
              <a:rPr lang="sk-SK" sz="3400" b="1" i="1" dirty="0" err="1" smtClean="0">
                <a:solidFill>
                  <a:srgbClr val="000066"/>
                </a:solidFill>
                <a:latin typeface="+mj-lt"/>
              </a:rPr>
              <a:t>of</a:t>
            </a:r>
            <a:r>
              <a:rPr lang="sk-SK" sz="3400" b="1" i="1" dirty="0" smtClean="0">
                <a:solidFill>
                  <a:srgbClr val="000066"/>
                </a:solidFill>
                <a:latin typeface="+mj-lt"/>
              </a:rPr>
              <a:t> </a:t>
            </a:r>
            <a:r>
              <a:rPr lang="sk-SK" sz="3400" b="1" i="1" dirty="0" err="1" smtClean="0">
                <a:solidFill>
                  <a:srgbClr val="000066"/>
                </a:solidFill>
                <a:latin typeface="+mj-lt"/>
              </a:rPr>
              <a:t>the</a:t>
            </a:r>
            <a:r>
              <a:rPr lang="sk-SK" sz="3400" b="1" i="1" dirty="0" smtClean="0">
                <a:solidFill>
                  <a:srgbClr val="000066"/>
                </a:solidFill>
                <a:latin typeface="+mj-lt"/>
              </a:rPr>
              <a:t> </a:t>
            </a:r>
            <a:r>
              <a:rPr lang="sk-SK" sz="3400" b="1" i="1" dirty="0" err="1" smtClean="0">
                <a:solidFill>
                  <a:srgbClr val="000066"/>
                </a:solidFill>
                <a:latin typeface="+mj-lt"/>
              </a:rPr>
              <a:t>higher</a:t>
            </a:r>
            <a:r>
              <a:rPr lang="sk-SK" sz="3400" b="1" i="1" dirty="0" smtClean="0">
                <a:solidFill>
                  <a:srgbClr val="000066"/>
                </a:solidFill>
                <a:latin typeface="+mj-lt"/>
              </a:rPr>
              <a:t> </a:t>
            </a:r>
            <a:r>
              <a:rPr lang="sk-SK" sz="3400" b="1" i="1" dirty="0" err="1" smtClean="0">
                <a:solidFill>
                  <a:srgbClr val="000066"/>
                </a:solidFill>
                <a:latin typeface="+mj-lt"/>
              </a:rPr>
              <a:t>education</a:t>
            </a:r>
            <a:r>
              <a:rPr lang="sk-SK" sz="3400" b="1" i="1" dirty="0" smtClean="0">
                <a:solidFill>
                  <a:srgbClr val="000066"/>
                </a:solidFill>
                <a:latin typeface="+mj-lt"/>
              </a:rPr>
              <a:t> </a:t>
            </a:r>
            <a:r>
              <a:rPr lang="sk-SK" sz="3400" b="1" i="1" dirty="0" err="1" smtClean="0">
                <a:solidFill>
                  <a:srgbClr val="000066"/>
                </a:solidFill>
                <a:latin typeface="+mj-lt"/>
              </a:rPr>
              <a:t>system</a:t>
            </a:r>
            <a:r>
              <a:rPr lang="sk-SK" sz="3400" b="1" i="1" dirty="0" smtClean="0">
                <a:solidFill>
                  <a:srgbClr val="000066"/>
                </a:solidFill>
                <a:latin typeface="+mj-lt"/>
              </a:rPr>
              <a:t> in </a:t>
            </a:r>
            <a:r>
              <a:rPr lang="sk-SK" sz="3400" b="1" i="1" dirty="0" err="1" smtClean="0">
                <a:solidFill>
                  <a:srgbClr val="000066"/>
                </a:solidFill>
                <a:latin typeface="+mj-lt"/>
              </a:rPr>
              <a:t>the</a:t>
            </a:r>
            <a:r>
              <a:rPr lang="sk-SK" sz="3400" b="1" i="1" dirty="0" smtClean="0">
                <a:solidFill>
                  <a:srgbClr val="000066"/>
                </a:solidFill>
                <a:latin typeface="+mj-lt"/>
              </a:rPr>
              <a:t> </a:t>
            </a:r>
            <a:r>
              <a:rPr lang="sk-SK" sz="3400" b="1" i="1" dirty="0" err="1" smtClean="0">
                <a:solidFill>
                  <a:srgbClr val="000066"/>
                </a:solidFill>
                <a:latin typeface="+mj-lt"/>
              </a:rPr>
              <a:t>national</a:t>
            </a:r>
            <a:r>
              <a:rPr lang="sk-SK" sz="3400" b="1" i="1" dirty="0" smtClean="0">
                <a:solidFill>
                  <a:srgbClr val="000066"/>
                </a:solidFill>
                <a:latin typeface="+mj-lt"/>
              </a:rPr>
              <a:t> </a:t>
            </a:r>
            <a:r>
              <a:rPr lang="sk-SK" sz="3400" b="1" i="1" dirty="0" err="1" smtClean="0">
                <a:solidFill>
                  <a:srgbClr val="000066"/>
                </a:solidFill>
                <a:latin typeface="+mj-lt"/>
              </a:rPr>
              <a:t>system</a:t>
            </a:r>
            <a:r>
              <a:rPr lang="sk-SK" sz="3400" b="1" i="1" dirty="0" smtClean="0">
                <a:solidFill>
                  <a:srgbClr val="000066"/>
                </a:solidFill>
                <a:latin typeface="+mj-lt"/>
              </a:rPr>
              <a:t> </a:t>
            </a:r>
            <a:r>
              <a:rPr lang="sk-SK" sz="3400" b="1" i="1" dirty="0" err="1" smtClean="0">
                <a:solidFill>
                  <a:srgbClr val="000066"/>
                </a:solidFill>
                <a:latin typeface="+mj-lt"/>
              </a:rPr>
              <a:t>of</a:t>
            </a:r>
            <a:r>
              <a:rPr lang="sk-SK" sz="3400" b="1" i="1" dirty="0" smtClean="0">
                <a:solidFill>
                  <a:srgbClr val="000066"/>
                </a:solidFill>
                <a:latin typeface="+mj-lt"/>
              </a:rPr>
              <a:t> </a:t>
            </a:r>
            <a:r>
              <a:rPr lang="sk-SK" sz="3400" b="1" i="1" dirty="0" err="1" smtClean="0">
                <a:solidFill>
                  <a:srgbClr val="000066"/>
                </a:solidFill>
                <a:latin typeface="+mj-lt"/>
              </a:rPr>
              <a:t>quality</a:t>
            </a:r>
            <a:r>
              <a:rPr lang="sk-SK" sz="3400" b="1" i="1" dirty="0" smtClean="0">
                <a:solidFill>
                  <a:srgbClr val="000066"/>
                </a:solidFill>
                <a:latin typeface="+mj-lt"/>
              </a:rPr>
              <a:t> </a:t>
            </a:r>
            <a:r>
              <a:rPr lang="sk-SK" sz="3400" b="1" i="1" dirty="0" err="1" smtClean="0">
                <a:solidFill>
                  <a:srgbClr val="000066"/>
                </a:solidFill>
                <a:latin typeface="+mj-lt"/>
              </a:rPr>
              <a:t>assurance</a:t>
            </a:r>
            <a:r>
              <a:rPr lang="sk-SK" sz="3400" b="1" i="1" dirty="0" smtClean="0">
                <a:solidFill>
                  <a:srgbClr val="000066"/>
                </a:solidFill>
                <a:latin typeface="+mj-lt"/>
              </a:rPr>
              <a:t>. </a:t>
            </a:r>
          </a:p>
          <a:p>
            <a:pPr>
              <a:lnSpc>
                <a:spcPct val="80000"/>
              </a:lnSpc>
              <a:defRPr/>
            </a:pPr>
            <a:endParaRPr lang="sk-S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sk-SK" altLang="it-IT" b="1" smtClean="0">
                <a:solidFill>
                  <a:srgbClr val="000066"/>
                </a:solidFill>
              </a:rPr>
              <a:t>PRESENTATIONS</a:t>
            </a:r>
          </a:p>
        </p:txBody>
      </p:sp>
      <p:sp>
        <p:nvSpPr>
          <p:cNvPr id="49155" name="Rectangle 3"/>
          <p:cNvSpPr>
            <a:spLocks noGrp="1" noChangeArrowheads="1"/>
          </p:cNvSpPr>
          <p:nvPr>
            <p:ph type="body" idx="1"/>
          </p:nvPr>
        </p:nvSpPr>
        <p:spPr>
          <a:xfrm>
            <a:off x="1173163" y="1981200"/>
            <a:ext cx="7646987" cy="4114800"/>
          </a:xfrm>
        </p:spPr>
        <p:txBody>
          <a:bodyPr/>
          <a:lstStyle/>
          <a:p>
            <a:pPr algn="just">
              <a:lnSpc>
                <a:spcPct val="90000"/>
              </a:lnSpc>
              <a:buClr>
                <a:srgbClr val="000066"/>
              </a:buClr>
              <a:buSzPct val="150000"/>
              <a:buFont typeface="Arial" pitchFamily="34" charset="0"/>
              <a:buChar char="•"/>
              <a:defRPr/>
            </a:pPr>
            <a:r>
              <a:rPr lang="sk-SK" sz="2100" dirty="0" smtClean="0">
                <a:solidFill>
                  <a:schemeClr val="accent2">
                    <a:lumMod val="75000"/>
                  </a:schemeClr>
                </a:solidFill>
                <a:latin typeface="+mj-lt"/>
              </a:rPr>
              <a:t>JANKOVICHOVÁ, E.: </a:t>
            </a:r>
            <a:r>
              <a:rPr lang="en-US" sz="2100" b="1" i="1" dirty="0" smtClean="0">
                <a:solidFill>
                  <a:schemeClr val="accent2">
                    <a:lumMod val="75000"/>
                  </a:schemeClr>
                </a:solidFill>
                <a:latin typeface="+mj-lt"/>
              </a:rPr>
              <a:t>Management System and Initiatives for the Promotion of Quality: the Process of Revision and Improvement.</a:t>
            </a:r>
            <a:r>
              <a:rPr lang="en-US" sz="2100" i="1" dirty="0" smtClean="0">
                <a:solidFill>
                  <a:schemeClr val="accent2">
                    <a:lumMod val="75000"/>
                  </a:schemeClr>
                </a:solidFill>
                <a:latin typeface="+mj-lt"/>
              </a:rPr>
              <a:t> </a:t>
            </a:r>
            <a:r>
              <a:rPr lang="sk-SK" sz="2100" dirty="0" smtClean="0">
                <a:solidFill>
                  <a:schemeClr val="accent2">
                    <a:lumMod val="75000"/>
                  </a:schemeClr>
                </a:solidFill>
                <a:latin typeface="+mj-lt"/>
              </a:rPr>
              <a:t>In:</a:t>
            </a:r>
            <a:r>
              <a:rPr lang="sk-SK" sz="2100" i="1" dirty="0" smtClean="0">
                <a:solidFill>
                  <a:schemeClr val="accent2">
                    <a:lumMod val="75000"/>
                  </a:schemeClr>
                </a:solidFill>
                <a:latin typeface="+mj-lt"/>
              </a:rPr>
              <a:t> </a:t>
            </a:r>
            <a:r>
              <a:rPr lang="en-US" sz="2100" dirty="0" smtClean="0">
                <a:solidFill>
                  <a:schemeClr val="accent2">
                    <a:lumMod val="75000"/>
                  </a:schemeClr>
                </a:solidFill>
                <a:latin typeface="+mj-lt"/>
              </a:rPr>
              <a:t>Training Seminar Methodologies and procedures of definition, gathering, elaboration and presentation of information and data for quality assurance of study </a:t>
            </a:r>
            <a:r>
              <a:rPr lang="en-US" sz="2100" dirty="0" err="1" smtClean="0">
                <a:solidFill>
                  <a:schemeClr val="accent2">
                    <a:lumMod val="75000"/>
                  </a:schemeClr>
                </a:solidFill>
                <a:latin typeface="+mj-lt"/>
              </a:rPr>
              <a:t>programmes</a:t>
            </a:r>
            <a:r>
              <a:rPr lang="en-US" sz="2100" dirty="0" smtClean="0">
                <a:solidFill>
                  <a:schemeClr val="accent2">
                    <a:lumMod val="75000"/>
                  </a:schemeClr>
                </a:solidFill>
                <a:latin typeface="+mj-lt"/>
              </a:rPr>
              <a:t>: experiences and best practices, Slovak University of Technology Bratislava, 12 October 2012.</a:t>
            </a:r>
          </a:p>
          <a:p>
            <a:pPr algn="just">
              <a:lnSpc>
                <a:spcPct val="90000"/>
              </a:lnSpc>
              <a:defRPr/>
            </a:pPr>
            <a:endParaRPr lang="en-US" sz="1200" dirty="0" smtClean="0">
              <a:solidFill>
                <a:schemeClr val="accent2">
                  <a:lumMod val="75000"/>
                </a:schemeClr>
              </a:solidFill>
              <a:latin typeface="+mj-lt"/>
            </a:endParaRPr>
          </a:p>
          <a:p>
            <a:pPr algn="just">
              <a:lnSpc>
                <a:spcPct val="90000"/>
              </a:lnSpc>
              <a:buClr>
                <a:srgbClr val="000066"/>
              </a:buClr>
              <a:buSzPct val="150000"/>
              <a:buFont typeface="Arial" pitchFamily="34" charset="0"/>
              <a:buChar char="•"/>
              <a:defRPr/>
            </a:pPr>
            <a:r>
              <a:rPr lang="sk-SK" sz="2100" dirty="0" smtClean="0">
                <a:solidFill>
                  <a:schemeClr val="accent2">
                    <a:lumMod val="75000"/>
                  </a:schemeClr>
                </a:solidFill>
                <a:latin typeface="+mj-lt"/>
              </a:rPr>
              <a:t>JANKOVICHOVÁ, E.: </a:t>
            </a:r>
            <a:r>
              <a:rPr lang="en-GB" sz="2100" b="1" i="1" dirty="0" smtClean="0">
                <a:solidFill>
                  <a:schemeClr val="accent2">
                    <a:lumMod val="75000"/>
                  </a:schemeClr>
                </a:solidFill>
                <a:latin typeface="+mj-lt"/>
              </a:rPr>
              <a:t>The Revision Process</a:t>
            </a:r>
            <a:r>
              <a:rPr lang="en-GB" sz="2100" i="1" dirty="0" smtClean="0">
                <a:solidFill>
                  <a:schemeClr val="accent2">
                    <a:lumMod val="75000"/>
                  </a:schemeClr>
                </a:solidFill>
                <a:latin typeface="+mj-lt"/>
              </a:rPr>
              <a:t>. </a:t>
            </a:r>
            <a:r>
              <a:rPr lang="en-GB" sz="2100" dirty="0" smtClean="0">
                <a:solidFill>
                  <a:schemeClr val="accent2">
                    <a:lumMod val="75000"/>
                  </a:schemeClr>
                </a:solidFill>
                <a:latin typeface="+mj-lt"/>
              </a:rPr>
              <a:t>In:</a:t>
            </a:r>
            <a:r>
              <a:rPr lang="en-GB" sz="2100" b="1" dirty="0" smtClean="0">
                <a:solidFill>
                  <a:schemeClr val="accent2">
                    <a:lumMod val="75000"/>
                  </a:schemeClr>
                </a:solidFill>
                <a:latin typeface="+mj-lt"/>
              </a:rPr>
              <a:t> </a:t>
            </a:r>
            <a:r>
              <a:rPr lang="en-GB" sz="2100" dirty="0" smtClean="0">
                <a:solidFill>
                  <a:schemeClr val="accent2">
                    <a:lumMod val="75000"/>
                  </a:schemeClr>
                </a:solidFill>
                <a:latin typeface="+mj-lt"/>
              </a:rPr>
              <a:t>Workshop  on Methodologies and procedures of definition, gathering, elaboration and presentation of the identified information and data for the quality assurance of study programmes. </a:t>
            </a:r>
            <a:r>
              <a:rPr lang="en-US" sz="2100" dirty="0" smtClean="0">
                <a:solidFill>
                  <a:schemeClr val="accent2">
                    <a:lumMod val="75000"/>
                  </a:schemeClr>
                </a:solidFill>
                <a:latin typeface="+mj-lt"/>
              </a:rPr>
              <a:t>Technological University of Tajikistan</a:t>
            </a:r>
            <a:r>
              <a:rPr lang="en-GB" sz="2100" dirty="0" smtClean="0">
                <a:solidFill>
                  <a:schemeClr val="accent2">
                    <a:lumMod val="75000"/>
                  </a:schemeClr>
                </a:solidFill>
                <a:latin typeface="+mj-lt"/>
              </a:rPr>
              <a:t>, Dushanbe, 14 March 2013. </a:t>
            </a:r>
            <a:endParaRPr lang="sk-SK" sz="2100" dirty="0" smtClean="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sk-SK" altLang="it-IT" b="1" smtClean="0">
                <a:solidFill>
                  <a:schemeClr val="accent2"/>
                </a:solidFill>
              </a:rPr>
              <a:t>C</a:t>
            </a:r>
            <a:r>
              <a:rPr lang="it-IT" altLang="it-IT" b="1" smtClean="0">
                <a:solidFill>
                  <a:schemeClr val="accent2"/>
                </a:solidFill>
              </a:rPr>
              <a:t>atalyst</a:t>
            </a:r>
            <a:r>
              <a:rPr lang="sk-SK" altLang="it-IT" smtClean="0"/>
              <a:t>  </a:t>
            </a:r>
            <a:r>
              <a:rPr lang="sk-SK" altLang="it-IT" smtClean="0">
                <a:solidFill>
                  <a:schemeClr val="accent2"/>
                </a:solidFill>
              </a:rPr>
              <a:t>-</a:t>
            </a:r>
            <a:r>
              <a:rPr lang="sk-SK" altLang="it-IT" smtClean="0"/>
              <a:t>  </a:t>
            </a:r>
            <a:r>
              <a:rPr lang="sk-SK" altLang="it-IT" b="1" smtClean="0"/>
              <a:t>K</a:t>
            </a:r>
            <a:r>
              <a:rPr lang="ru-RU" altLang="it-IT" b="1" smtClean="0"/>
              <a:t>атализатор</a:t>
            </a:r>
            <a:r>
              <a:rPr lang="sk-SK" altLang="it-IT" smtClean="0"/>
              <a:t> </a:t>
            </a:r>
          </a:p>
        </p:txBody>
      </p:sp>
      <p:sp>
        <p:nvSpPr>
          <p:cNvPr id="46083" name="Rectangle 3"/>
          <p:cNvSpPr>
            <a:spLocks noGrp="1" noChangeArrowheads="1"/>
          </p:cNvSpPr>
          <p:nvPr>
            <p:ph type="body" idx="1"/>
          </p:nvPr>
        </p:nvSpPr>
        <p:spPr/>
        <p:txBody>
          <a:bodyPr/>
          <a:lstStyle/>
          <a:p>
            <a:pPr>
              <a:lnSpc>
                <a:spcPct val="80000"/>
              </a:lnSpc>
            </a:pPr>
            <a:r>
              <a:rPr lang="it-IT" altLang="it-IT" sz="2800" b="1" i="1" smtClean="0">
                <a:solidFill>
                  <a:schemeClr val="accent2"/>
                </a:solidFill>
              </a:rPr>
              <a:t>A substance that accelerates a chemical reaction.</a:t>
            </a:r>
            <a:br>
              <a:rPr lang="it-IT" altLang="it-IT" sz="2800" b="1" i="1" smtClean="0">
                <a:solidFill>
                  <a:schemeClr val="accent2"/>
                </a:solidFill>
              </a:rPr>
            </a:br>
            <a:r>
              <a:rPr lang="it-IT" altLang="it-IT" sz="2800" b="1" i="1" smtClean="0">
                <a:solidFill>
                  <a:schemeClr val="accent2"/>
                </a:solidFill>
              </a:rPr>
              <a:t>What helps to speed up the</a:t>
            </a:r>
            <a:r>
              <a:rPr lang="sk-SK" altLang="it-IT" sz="2800" b="1" i="1" smtClean="0">
                <a:solidFill>
                  <a:schemeClr val="accent2"/>
                </a:solidFill>
              </a:rPr>
              <a:t> </a:t>
            </a:r>
            <a:r>
              <a:rPr lang="it-IT" altLang="it-IT" sz="2800" b="1" i="1" smtClean="0">
                <a:solidFill>
                  <a:schemeClr val="accent2"/>
                </a:solidFill>
              </a:rPr>
              <a:t>development of sth. (Subst.).</a:t>
            </a:r>
            <a:br>
              <a:rPr lang="it-IT" altLang="it-IT" sz="2800" b="1" i="1" smtClean="0">
                <a:solidFill>
                  <a:schemeClr val="accent2"/>
                </a:solidFill>
              </a:rPr>
            </a:br>
            <a:r>
              <a:rPr lang="it-IT" altLang="it-IT" sz="2800" b="1" i="1" smtClean="0">
                <a:solidFill>
                  <a:schemeClr val="accent2"/>
                </a:solidFill>
              </a:rPr>
              <a:t>"K. social progress."</a:t>
            </a:r>
            <a:r>
              <a:rPr lang="sk-SK" altLang="it-IT" sz="2800" b="1" i="1" smtClean="0"/>
              <a:t> </a:t>
            </a:r>
          </a:p>
          <a:p>
            <a:pPr>
              <a:lnSpc>
                <a:spcPct val="80000"/>
              </a:lnSpc>
            </a:pPr>
            <a:r>
              <a:rPr lang="ru-RU" altLang="it-IT" sz="2800" b="1" i="1" smtClean="0">
                <a:solidFill>
                  <a:srgbClr val="000066"/>
                </a:solidFill>
              </a:rPr>
              <a:t>Вещество, ускоряющее химическую реакцию.</a:t>
            </a:r>
          </a:p>
          <a:p>
            <a:pPr>
              <a:lnSpc>
                <a:spcPct val="80000"/>
              </a:lnSpc>
              <a:buFont typeface="Wingdings" pitchFamily="2" charset="2"/>
              <a:buNone/>
            </a:pPr>
            <a:r>
              <a:rPr lang="sk-SK" altLang="it-IT" sz="2800" b="1" i="1" smtClean="0">
                <a:solidFill>
                  <a:srgbClr val="000066"/>
                </a:solidFill>
              </a:rPr>
              <a:t>   </a:t>
            </a:r>
            <a:r>
              <a:rPr lang="ru-RU" altLang="it-IT" sz="2800" b="1" i="1" smtClean="0">
                <a:solidFill>
                  <a:srgbClr val="000066"/>
                </a:solidFill>
              </a:rPr>
              <a:t>То, что способствует ускорению развития чего-н. ( перен. ).</a:t>
            </a:r>
          </a:p>
          <a:p>
            <a:pPr>
              <a:lnSpc>
                <a:spcPct val="80000"/>
              </a:lnSpc>
              <a:buFont typeface="Wingdings" pitchFamily="2" charset="2"/>
              <a:buNone/>
            </a:pPr>
            <a:r>
              <a:rPr lang="sk-SK" altLang="it-IT" sz="2800" b="1" i="1" smtClean="0">
                <a:solidFill>
                  <a:srgbClr val="000066"/>
                </a:solidFill>
              </a:rPr>
              <a:t>   </a:t>
            </a:r>
            <a:r>
              <a:rPr lang="ru-RU" altLang="it-IT" sz="2800" b="1" i="1" smtClean="0">
                <a:solidFill>
                  <a:srgbClr val="000066"/>
                </a:solidFill>
              </a:rPr>
              <a:t>"К. общественного прогресса ."</a:t>
            </a:r>
            <a:endParaRPr lang="sk-SK" altLang="it-IT" sz="2800" b="1" i="1" smtClean="0">
              <a:solidFill>
                <a:srgbClr val="000066"/>
              </a:solidFill>
            </a:endParaRPr>
          </a:p>
          <a:p>
            <a:pPr>
              <a:lnSpc>
                <a:spcPct val="80000"/>
              </a:lnSpc>
            </a:pPr>
            <a:endParaRPr lang="sk-SK" altLang="it-IT" sz="2800" b="1" i="1" smtClean="0">
              <a:solidFill>
                <a:srgbClr val="000066"/>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1371600" y="2060575"/>
            <a:ext cx="7772400" cy="4114800"/>
          </a:xfrm>
        </p:spPr>
        <p:txBody>
          <a:bodyPr/>
          <a:lstStyle/>
          <a:p>
            <a:pPr eaLnBrk="1" hangingPunct="1">
              <a:buFont typeface="Wingdings" pitchFamily="2" charset="2"/>
              <a:buNone/>
            </a:pPr>
            <a:endParaRPr lang="sk-SK" altLang="it-IT" i="1" smtClean="0">
              <a:solidFill>
                <a:schemeClr val="tx2"/>
              </a:solidFill>
            </a:endParaRPr>
          </a:p>
          <a:p>
            <a:pPr eaLnBrk="1" hangingPunct="1">
              <a:buFont typeface="Wingdings" pitchFamily="2" charset="2"/>
              <a:buNone/>
            </a:pPr>
            <a:r>
              <a:rPr lang="en-US" altLang="it-IT" sz="3500" b="1" smtClean="0">
                <a:solidFill>
                  <a:srgbClr val="000066"/>
                </a:solidFill>
                <a:latin typeface="Times New Roman" pitchFamily="18" charset="0"/>
              </a:rPr>
              <a:t>Thank you very much </a:t>
            </a:r>
          </a:p>
          <a:p>
            <a:pPr eaLnBrk="1" hangingPunct="1">
              <a:buFont typeface="Wingdings" pitchFamily="2" charset="2"/>
              <a:buNone/>
            </a:pPr>
            <a:r>
              <a:rPr lang="en-US" altLang="it-IT" sz="3500" b="1" smtClean="0">
                <a:solidFill>
                  <a:srgbClr val="000066"/>
                </a:solidFill>
                <a:latin typeface="Times New Roman" pitchFamily="18" charset="0"/>
              </a:rPr>
              <a:t>for your attention.</a:t>
            </a:r>
            <a:endParaRPr lang="sk-SK" altLang="it-IT" sz="3500" b="1" smtClean="0">
              <a:solidFill>
                <a:srgbClr val="000066"/>
              </a:solidFill>
              <a:latin typeface="Times New Roman" pitchFamily="18" charset="0"/>
            </a:endParaRPr>
          </a:p>
          <a:p>
            <a:pPr eaLnBrk="1" hangingPunct="1">
              <a:buFont typeface="Wingdings" pitchFamily="2" charset="2"/>
              <a:buNone/>
            </a:pPr>
            <a:endParaRPr lang="en-US" altLang="it-IT" b="1" smtClean="0">
              <a:solidFill>
                <a:schemeClr val="accent2"/>
              </a:solidFill>
              <a:latin typeface="Times New Roman" pitchFamily="18" charset="0"/>
            </a:endParaRPr>
          </a:p>
          <a:p>
            <a:pPr eaLnBrk="1" hangingPunct="1">
              <a:buFont typeface="Wingdings" pitchFamily="2" charset="2"/>
              <a:buNone/>
            </a:pPr>
            <a:r>
              <a:rPr lang="en-US" altLang="it-IT" smtClean="0">
                <a:solidFill>
                  <a:schemeClr val="accent2"/>
                </a:solidFill>
                <a:latin typeface="Times New Roman" pitchFamily="18" charset="0"/>
              </a:rPr>
              <a:t>                                     </a:t>
            </a:r>
            <a:r>
              <a:rPr lang="en-US" altLang="it-IT" sz="2800" b="1" i="1" smtClean="0">
                <a:solidFill>
                  <a:schemeClr val="accent2"/>
                </a:solidFill>
                <a:latin typeface="Times New Roman" pitchFamily="18" charset="0"/>
              </a:rPr>
              <a:t>Eva Jankovichov</a:t>
            </a:r>
            <a:r>
              <a:rPr lang="sk-SK" altLang="it-IT" sz="2800" b="1" i="1" smtClean="0">
                <a:solidFill>
                  <a:schemeClr val="accent2"/>
                </a:solidFill>
                <a:latin typeface="Times New Roman" pitchFamily="18" charset="0"/>
              </a:rPr>
              <a:t>á</a:t>
            </a:r>
          </a:p>
          <a:p>
            <a:pPr eaLnBrk="1" hangingPunct="1">
              <a:buFont typeface="Wingdings" pitchFamily="2" charset="2"/>
              <a:buNone/>
            </a:pPr>
            <a:r>
              <a:rPr lang="sk-SK" altLang="it-IT" sz="2800" b="1" i="1" smtClean="0">
                <a:solidFill>
                  <a:schemeClr val="accent2"/>
                </a:solidFill>
                <a:latin typeface="Times New Roman" pitchFamily="18" charset="0"/>
              </a:rPr>
              <a:t>                             eva.jankovichova@stuba.sk</a:t>
            </a:r>
            <a:endParaRPr lang="en-US" altLang="it-IT" sz="2800" b="1" i="1" smtClean="0">
              <a:solidFill>
                <a:schemeClr val="accent2"/>
              </a:solidFill>
              <a:latin typeface="Times New Roman" pitchFamily="18" charset="0"/>
            </a:endParaRPr>
          </a:p>
        </p:txBody>
      </p:sp>
      <p:pic>
        <p:nvPicPr>
          <p:cNvPr id="32771" name="Рисунок 5"/>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2411413" y="404813"/>
            <a:ext cx="2016125" cy="1728787"/>
          </a:xfrm>
          <a:noFill/>
        </p:spPr>
      </p:pic>
      <p:pic>
        <p:nvPicPr>
          <p:cNvPr id="32772" name="Picture 4" descr="ec-TEMPUS_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404813"/>
            <a:ext cx="1655762"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sk-SK" altLang="it-IT" b="1" smtClean="0">
                <a:solidFill>
                  <a:srgbClr val="000066"/>
                </a:solidFill>
              </a:rPr>
              <a:t>PRESENTATIONS</a:t>
            </a:r>
          </a:p>
        </p:txBody>
      </p:sp>
      <p:sp>
        <p:nvSpPr>
          <p:cNvPr id="50179" name="Rectangle 3"/>
          <p:cNvSpPr>
            <a:spLocks noGrp="1" noChangeArrowheads="1"/>
          </p:cNvSpPr>
          <p:nvPr>
            <p:ph type="body" idx="1"/>
          </p:nvPr>
        </p:nvSpPr>
        <p:spPr>
          <a:xfrm>
            <a:off x="1173163" y="1981200"/>
            <a:ext cx="7646987" cy="4114800"/>
          </a:xfrm>
        </p:spPr>
        <p:txBody>
          <a:bodyPr/>
          <a:lstStyle/>
          <a:p>
            <a:pPr algn="just">
              <a:lnSpc>
                <a:spcPct val="90000"/>
              </a:lnSpc>
              <a:buClr>
                <a:srgbClr val="000066"/>
              </a:buClr>
              <a:buSzPct val="150000"/>
              <a:buFont typeface="Arial" pitchFamily="34" charset="0"/>
              <a:buChar char="•"/>
              <a:defRPr/>
            </a:pPr>
            <a:r>
              <a:rPr lang="sk-SK" sz="2000" dirty="0" smtClean="0">
                <a:solidFill>
                  <a:schemeClr val="accent2">
                    <a:lumMod val="75000"/>
                  </a:schemeClr>
                </a:solidFill>
                <a:latin typeface="+mj-lt"/>
              </a:rPr>
              <a:t>JANKOVICHOVÁ, E.: </a:t>
            </a:r>
            <a:r>
              <a:rPr lang="en-GB" sz="2000" b="1" i="1" dirty="0" smtClean="0">
                <a:solidFill>
                  <a:schemeClr val="accent2">
                    <a:lumMod val="75000"/>
                  </a:schemeClr>
                </a:solidFill>
                <a:latin typeface="+mj-lt"/>
              </a:rPr>
              <a:t>Management System and Structural Organisation</a:t>
            </a:r>
            <a:r>
              <a:rPr lang="sk-SK" sz="2000" b="1" dirty="0" smtClean="0">
                <a:solidFill>
                  <a:schemeClr val="accent2">
                    <a:lumMod val="75000"/>
                  </a:schemeClr>
                </a:solidFill>
                <a:latin typeface="+mj-lt"/>
              </a:rPr>
              <a:t>.</a:t>
            </a:r>
            <a:r>
              <a:rPr lang="sk-SK" sz="2000" dirty="0" smtClean="0">
                <a:solidFill>
                  <a:schemeClr val="accent2">
                    <a:lumMod val="75000"/>
                  </a:schemeClr>
                </a:solidFill>
                <a:latin typeface="+mj-lt"/>
              </a:rPr>
              <a:t> </a:t>
            </a:r>
            <a:r>
              <a:rPr lang="en-GB" sz="2000" dirty="0" smtClean="0">
                <a:solidFill>
                  <a:schemeClr val="accent2">
                    <a:lumMod val="75000"/>
                  </a:schemeClr>
                </a:solidFill>
                <a:latin typeface="+mj-lt"/>
              </a:rPr>
              <a:t>In: Training Seminar on Responsibilities and facilities for the definition, gathering, elaboration and presentation of information and data for quality assurance of study programmes: experiences and best practices.</a:t>
            </a:r>
            <a:r>
              <a:rPr lang="en-US" sz="2000" dirty="0" smtClean="0">
                <a:solidFill>
                  <a:schemeClr val="accent2">
                    <a:lumMod val="75000"/>
                  </a:schemeClr>
                </a:solidFill>
                <a:latin typeface="+mj-lt"/>
              </a:rPr>
              <a:t> University of Alicante</a:t>
            </a:r>
            <a:r>
              <a:rPr lang="en-GB" sz="2000" dirty="0" smtClean="0">
                <a:solidFill>
                  <a:schemeClr val="accent2">
                    <a:lumMod val="75000"/>
                  </a:schemeClr>
                </a:solidFill>
                <a:latin typeface="+mj-lt"/>
              </a:rPr>
              <a:t>,  Spain, Alicante, 24-26 April 2013.</a:t>
            </a:r>
            <a:r>
              <a:rPr lang="sk-SK" sz="2000" dirty="0" smtClean="0">
                <a:solidFill>
                  <a:schemeClr val="accent2">
                    <a:lumMod val="75000"/>
                  </a:schemeClr>
                </a:solidFill>
                <a:latin typeface="+mj-lt"/>
              </a:rPr>
              <a:t> </a:t>
            </a:r>
          </a:p>
          <a:p>
            <a:pPr algn="just">
              <a:lnSpc>
                <a:spcPct val="90000"/>
              </a:lnSpc>
              <a:buFont typeface="Wingdings" pitchFamily="2" charset="2"/>
              <a:buNone/>
              <a:defRPr/>
            </a:pPr>
            <a:endParaRPr lang="sk-SK" sz="2000" dirty="0" smtClean="0">
              <a:solidFill>
                <a:schemeClr val="accent2">
                  <a:lumMod val="75000"/>
                </a:schemeClr>
              </a:solidFill>
              <a:latin typeface="+mj-lt"/>
            </a:endParaRPr>
          </a:p>
          <a:p>
            <a:pPr algn="just">
              <a:lnSpc>
                <a:spcPct val="90000"/>
              </a:lnSpc>
              <a:buClr>
                <a:srgbClr val="000066"/>
              </a:buClr>
              <a:buSzPct val="150000"/>
              <a:buFont typeface="Arial" pitchFamily="34" charset="0"/>
              <a:buChar char="•"/>
              <a:defRPr/>
            </a:pPr>
            <a:r>
              <a:rPr lang="sk-SK" sz="2000" dirty="0" smtClean="0">
                <a:solidFill>
                  <a:schemeClr val="accent2">
                    <a:lumMod val="75000"/>
                  </a:schemeClr>
                </a:solidFill>
                <a:latin typeface="+mj-lt"/>
              </a:rPr>
              <a:t>JANKOVICHOVÁ, E.: </a:t>
            </a:r>
            <a:r>
              <a:rPr lang="en-GB" sz="2000" i="1" dirty="0" smtClean="0">
                <a:solidFill>
                  <a:schemeClr val="accent2">
                    <a:lumMod val="75000"/>
                  </a:schemeClr>
                </a:solidFill>
                <a:latin typeface="+mj-lt"/>
              </a:rPr>
              <a:t>The </a:t>
            </a:r>
            <a:r>
              <a:rPr lang="en-GB" sz="2000" b="1" i="1" dirty="0" smtClean="0">
                <a:solidFill>
                  <a:schemeClr val="accent2">
                    <a:lumMod val="75000"/>
                  </a:schemeClr>
                </a:solidFill>
                <a:latin typeface="+mj-lt"/>
              </a:rPr>
              <a:t>Process of Revision of the Educational Objectives.</a:t>
            </a:r>
            <a:r>
              <a:rPr lang="en-GB" sz="2000" dirty="0" smtClean="0">
                <a:solidFill>
                  <a:schemeClr val="accent2">
                    <a:lumMod val="75000"/>
                  </a:schemeClr>
                </a:solidFill>
                <a:latin typeface="+mj-lt"/>
              </a:rPr>
              <a:t> In: Training Seminar on Responsibilities and facilities for the definition, gathering, elaboration and presentation of information and data for quality assurance of study programmes: experiences and best practices. </a:t>
            </a:r>
            <a:r>
              <a:rPr lang="en-US" sz="2000" dirty="0" smtClean="0">
                <a:solidFill>
                  <a:schemeClr val="accent2">
                    <a:lumMod val="75000"/>
                  </a:schemeClr>
                </a:solidFill>
                <a:latin typeface="+mj-lt"/>
              </a:rPr>
              <a:t>University of Alicante</a:t>
            </a:r>
            <a:r>
              <a:rPr lang="en-GB" sz="2000" dirty="0" smtClean="0">
                <a:solidFill>
                  <a:schemeClr val="accent2">
                    <a:lumMod val="75000"/>
                  </a:schemeClr>
                </a:solidFill>
                <a:latin typeface="+mj-lt"/>
              </a:rPr>
              <a:t>,  Spain, Alicante, 24-26 April 2013.</a:t>
            </a:r>
            <a:endParaRPr lang="sk-SK" sz="2000" dirty="0" smtClean="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sk-SK" altLang="it-IT" b="1" smtClean="0">
                <a:solidFill>
                  <a:srgbClr val="000066"/>
                </a:solidFill>
              </a:rPr>
              <a:t>PRESENTATIONS</a:t>
            </a:r>
          </a:p>
        </p:txBody>
      </p:sp>
      <p:sp>
        <p:nvSpPr>
          <p:cNvPr id="51203" name="Rectangle 3"/>
          <p:cNvSpPr>
            <a:spLocks noGrp="1" noChangeArrowheads="1"/>
          </p:cNvSpPr>
          <p:nvPr>
            <p:ph type="body" idx="1"/>
          </p:nvPr>
        </p:nvSpPr>
        <p:spPr/>
        <p:txBody>
          <a:bodyPr/>
          <a:lstStyle/>
          <a:p>
            <a:pPr algn="just">
              <a:lnSpc>
                <a:spcPct val="90000"/>
              </a:lnSpc>
              <a:buClr>
                <a:srgbClr val="000066"/>
              </a:buClr>
              <a:buSzPct val="130000"/>
              <a:buFont typeface="Arial" pitchFamily="34" charset="0"/>
              <a:buChar char="•"/>
              <a:defRPr/>
            </a:pPr>
            <a:r>
              <a:rPr lang="sk-SK" sz="2000" dirty="0" smtClean="0">
                <a:solidFill>
                  <a:schemeClr val="accent2">
                    <a:lumMod val="75000"/>
                  </a:schemeClr>
                </a:solidFill>
                <a:latin typeface="+mj-lt"/>
              </a:rPr>
              <a:t>JANKOVICHOVÁ, E.: </a:t>
            </a:r>
            <a:r>
              <a:rPr lang="en-US" sz="2000" b="1" i="1" dirty="0" smtClean="0">
                <a:solidFill>
                  <a:schemeClr val="accent2">
                    <a:lumMod val="75000"/>
                  </a:schemeClr>
                </a:solidFill>
                <a:latin typeface="+mj-lt"/>
              </a:rPr>
              <a:t>Implementation of the Bologna Process in Slovakia.</a:t>
            </a:r>
            <a:r>
              <a:rPr lang="en-US" sz="2000" dirty="0" smtClean="0">
                <a:solidFill>
                  <a:schemeClr val="accent2">
                    <a:lumMod val="75000"/>
                  </a:schemeClr>
                </a:solidFill>
                <a:latin typeface="+mj-lt"/>
              </a:rPr>
              <a:t> In: Training Seminar on Software for on-line management of identified  information and data for quality assurance of  study </a:t>
            </a:r>
            <a:r>
              <a:rPr lang="en-US" sz="2000" dirty="0" err="1" smtClean="0">
                <a:solidFill>
                  <a:schemeClr val="accent2">
                    <a:lumMod val="75000"/>
                  </a:schemeClr>
                </a:solidFill>
                <a:latin typeface="+mj-lt"/>
              </a:rPr>
              <a:t>programmes</a:t>
            </a:r>
            <a:r>
              <a:rPr lang="en-US" sz="2000" dirty="0" smtClean="0">
                <a:solidFill>
                  <a:schemeClr val="accent2">
                    <a:lumMod val="75000"/>
                  </a:schemeClr>
                </a:solidFill>
                <a:latin typeface="+mj-lt"/>
              </a:rPr>
              <a:t> in Partner Countries.</a:t>
            </a:r>
          </a:p>
          <a:p>
            <a:pPr algn="just">
              <a:lnSpc>
                <a:spcPct val="90000"/>
              </a:lnSpc>
              <a:buFont typeface="Wingdings" pitchFamily="2" charset="2"/>
              <a:buNone/>
              <a:defRPr/>
            </a:pP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Conferenza</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dei</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Rettori</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delle</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Università</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Italiane</a:t>
            </a:r>
            <a:r>
              <a:rPr lang="en-US" sz="2000" dirty="0" smtClean="0">
                <a:solidFill>
                  <a:schemeClr val="accent2">
                    <a:lumMod val="75000"/>
                  </a:schemeClr>
                </a:solidFill>
                <a:latin typeface="+mj-lt"/>
              </a:rPr>
              <a:t> (CRUI), Piazza </a:t>
            </a:r>
            <a:r>
              <a:rPr lang="en-US" sz="2000" dirty="0" err="1" smtClean="0">
                <a:solidFill>
                  <a:schemeClr val="accent2">
                    <a:lumMod val="75000"/>
                  </a:schemeClr>
                </a:solidFill>
                <a:latin typeface="+mj-lt"/>
              </a:rPr>
              <a:t>Rondanini</a:t>
            </a:r>
            <a:r>
              <a:rPr lang="en-US" sz="2000" dirty="0" smtClean="0">
                <a:solidFill>
                  <a:schemeClr val="accent2">
                    <a:lumMod val="75000"/>
                  </a:schemeClr>
                </a:solidFill>
                <a:latin typeface="+mj-lt"/>
              </a:rPr>
              <a:t> 48 – Roma, 13-15 November 2013.</a:t>
            </a:r>
          </a:p>
          <a:p>
            <a:pPr algn="just">
              <a:lnSpc>
                <a:spcPct val="90000"/>
              </a:lnSpc>
              <a:buFont typeface="Wingdings" pitchFamily="2" charset="2"/>
              <a:buNone/>
              <a:defRPr/>
            </a:pPr>
            <a:endParaRPr lang="en-US" sz="2000" dirty="0" smtClean="0">
              <a:solidFill>
                <a:schemeClr val="accent2">
                  <a:lumMod val="75000"/>
                </a:schemeClr>
              </a:solidFill>
              <a:latin typeface="+mj-lt"/>
            </a:endParaRPr>
          </a:p>
          <a:p>
            <a:pPr algn="just">
              <a:lnSpc>
                <a:spcPct val="90000"/>
              </a:lnSpc>
              <a:buClr>
                <a:srgbClr val="000066"/>
              </a:buClr>
              <a:buSzPct val="130000"/>
              <a:buFont typeface="Arial" pitchFamily="34" charset="0"/>
              <a:buChar char="•"/>
              <a:defRPr/>
            </a:pPr>
            <a:r>
              <a:rPr lang="en-US" sz="2000" dirty="0" smtClean="0">
                <a:solidFill>
                  <a:schemeClr val="accent2">
                    <a:lumMod val="75000"/>
                  </a:schemeClr>
                </a:solidFill>
                <a:latin typeface="+mj-lt"/>
              </a:rPr>
              <a:t>JANKOVICHOVÁ, E.: </a:t>
            </a:r>
            <a:r>
              <a:rPr lang="en-US" sz="2000" b="1" i="1" dirty="0" smtClean="0">
                <a:solidFill>
                  <a:schemeClr val="accent2">
                    <a:lumMod val="75000"/>
                  </a:schemeClr>
                </a:solidFill>
                <a:latin typeface="+mj-lt"/>
              </a:rPr>
              <a:t>Impact of the Bologna process on the Design of SPs in Slovakia.</a:t>
            </a:r>
            <a:r>
              <a:rPr lang="en-US" sz="2000" i="1" dirty="0" smtClean="0">
                <a:solidFill>
                  <a:schemeClr val="accent2">
                    <a:lumMod val="75000"/>
                  </a:schemeClr>
                </a:solidFill>
                <a:latin typeface="+mj-lt"/>
              </a:rPr>
              <a:t> </a:t>
            </a:r>
            <a:r>
              <a:rPr lang="en-US" sz="2000" dirty="0" smtClean="0">
                <a:solidFill>
                  <a:schemeClr val="accent2">
                    <a:lumMod val="75000"/>
                  </a:schemeClr>
                </a:solidFill>
                <a:latin typeface="+mj-lt"/>
              </a:rPr>
              <a:t>In: Training Seminar on Software for on-line management of identified  information and data for quality assurance of  study </a:t>
            </a:r>
            <a:r>
              <a:rPr lang="en-US" sz="2000" dirty="0" err="1" smtClean="0">
                <a:solidFill>
                  <a:schemeClr val="accent2">
                    <a:lumMod val="75000"/>
                  </a:schemeClr>
                </a:solidFill>
                <a:latin typeface="+mj-lt"/>
              </a:rPr>
              <a:t>programmes</a:t>
            </a:r>
            <a:r>
              <a:rPr lang="en-US" sz="2000" dirty="0" smtClean="0">
                <a:solidFill>
                  <a:schemeClr val="accent2">
                    <a:lumMod val="75000"/>
                  </a:schemeClr>
                </a:solidFill>
                <a:latin typeface="+mj-lt"/>
              </a:rPr>
              <a:t> in Partner Countries.</a:t>
            </a:r>
          </a:p>
          <a:p>
            <a:pPr algn="just">
              <a:lnSpc>
                <a:spcPct val="90000"/>
              </a:lnSpc>
              <a:buFont typeface="Wingdings" pitchFamily="2" charset="2"/>
              <a:buNone/>
              <a:defRPr/>
            </a:pP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Conferenza</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dei</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Rettori</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delle</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Università</a:t>
            </a:r>
            <a:r>
              <a:rPr lang="en-US" sz="2000" dirty="0" smtClean="0">
                <a:solidFill>
                  <a:schemeClr val="accent2">
                    <a:lumMod val="75000"/>
                  </a:schemeClr>
                </a:solidFill>
                <a:latin typeface="+mj-lt"/>
              </a:rPr>
              <a:t> </a:t>
            </a:r>
            <a:r>
              <a:rPr lang="en-US" sz="2000" dirty="0" err="1" smtClean="0">
                <a:solidFill>
                  <a:schemeClr val="accent2">
                    <a:lumMod val="75000"/>
                  </a:schemeClr>
                </a:solidFill>
                <a:latin typeface="+mj-lt"/>
              </a:rPr>
              <a:t>Italiane</a:t>
            </a:r>
            <a:r>
              <a:rPr lang="en-US" sz="2000" dirty="0" smtClean="0">
                <a:solidFill>
                  <a:schemeClr val="accent2">
                    <a:lumMod val="75000"/>
                  </a:schemeClr>
                </a:solidFill>
                <a:latin typeface="+mj-lt"/>
              </a:rPr>
              <a:t> (CRUI), Piazza </a:t>
            </a:r>
            <a:r>
              <a:rPr lang="en-US" sz="2000" dirty="0" err="1" smtClean="0">
                <a:solidFill>
                  <a:schemeClr val="accent2">
                    <a:lumMod val="75000"/>
                  </a:schemeClr>
                </a:solidFill>
                <a:latin typeface="+mj-lt"/>
              </a:rPr>
              <a:t>Rondanini</a:t>
            </a:r>
            <a:r>
              <a:rPr lang="en-US" sz="2000" dirty="0" smtClean="0">
                <a:solidFill>
                  <a:schemeClr val="accent2">
                    <a:lumMod val="75000"/>
                  </a:schemeClr>
                </a:solidFill>
                <a:latin typeface="+mj-lt"/>
              </a:rPr>
              <a:t> 48 – Roma</a:t>
            </a:r>
            <a:r>
              <a:rPr lang="sk-SK" sz="2000" dirty="0" smtClean="0">
                <a:solidFill>
                  <a:schemeClr val="accent2">
                    <a:lumMod val="75000"/>
                  </a:schemeClr>
                </a:solidFill>
                <a:latin typeface="+mj-lt"/>
              </a:rPr>
              <a:t>, </a:t>
            </a:r>
            <a:r>
              <a:rPr lang="en-GB" sz="2000" dirty="0" smtClean="0">
                <a:solidFill>
                  <a:schemeClr val="accent2">
                    <a:lumMod val="75000"/>
                  </a:schemeClr>
                </a:solidFill>
                <a:latin typeface="+mj-lt"/>
              </a:rPr>
              <a:t>13-15 November 2013.</a:t>
            </a:r>
            <a:r>
              <a:rPr lang="sk-SK" sz="2000" dirty="0" smtClean="0">
                <a:solidFill>
                  <a:schemeClr val="accent2">
                    <a:lumMod val="75000"/>
                  </a:schemeClr>
                </a:solidFill>
                <a:latin typeface="+mj-lt"/>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it-IT" sz="4000" b="1" smtClean="0">
                <a:solidFill>
                  <a:srgbClr val="000066"/>
                </a:solidFill>
              </a:rPr>
              <a:t>Slovak Higher Education System</a:t>
            </a:r>
            <a:r>
              <a:rPr lang="en-US" altLang="it-IT" sz="4000" smtClean="0">
                <a:solidFill>
                  <a:srgbClr val="000066"/>
                </a:solidFill>
              </a:rPr>
              <a:t> </a:t>
            </a:r>
            <a:r>
              <a:rPr lang="en-US" altLang="it-IT" sz="4000" smtClean="0">
                <a:solidFill>
                  <a:schemeClr val="accent2"/>
                </a:solidFill>
              </a:rPr>
              <a:t/>
            </a:r>
            <a:br>
              <a:rPr lang="en-US" altLang="it-IT" sz="4000" smtClean="0">
                <a:solidFill>
                  <a:schemeClr val="accent2"/>
                </a:solidFill>
              </a:rPr>
            </a:br>
            <a:endParaRPr lang="en-US" altLang="it-IT" sz="4000" smtClean="0">
              <a:solidFill>
                <a:schemeClr val="accent2"/>
              </a:solidFill>
            </a:endParaRPr>
          </a:p>
        </p:txBody>
      </p:sp>
      <p:sp>
        <p:nvSpPr>
          <p:cNvPr id="4099" name="Rectangle 3"/>
          <p:cNvSpPr>
            <a:spLocks noGrp="1" noChangeArrowheads="1"/>
          </p:cNvSpPr>
          <p:nvPr>
            <p:ph type="body" idx="1"/>
          </p:nvPr>
        </p:nvSpPr>
        <p:spPr>
          <a:xfrm>
            <a:off x="1187450" y="1412875"/>
            <a:ext cx="7632700" cy="4114800"/>
          </a:xfrm>
        </p:spPr>
        <p:txBody>
          <a:bodyPr/>
          <a:lstStyle/>
          <a:p>
            <a:pPr algn="just" eaLnBrk="1" hangingPunct="1">
              <a:buSzPct val="150000"/>
              <a:buFont typeface="Arial" pitchFamily="34" charset="0"/>
              <a:buChar char="•"/>
              <a:defRPr/>
            </a:pPr>
            <a:r>
              <a:rPr lang="en-US" sz="3000" i="1" dirty="0" smtClean="0">
                <a:solidFill>
                  <a:schemeClr val="accent2">
                    <a:lumMod val="75000"/>
                  </a:schemeClr>
                </a:solidFill>
                <a:latin typeface="+mj-lt"/>
              </a:rPr>
              <a:t>According to </a:t>
            </a:r>
            <a:r>
              <a:rPr lang="en-US" sz="3000" b="1" i="1" dirty="0" smtClean="0">
                <a:solidFill>
                  <a:schemeClr val="accent2">
                    <a:lumMod val="75000"/>
                  </a:schemeClr>
                </a:solidFill>
                <a:latin typeface="+mj-lt"/>
              </a:rPr>
              <a:t>Act No. 131/2002 Coll</a:t>
            </a:r>
            <a:r>
              <a:rPr lang="en-US" sz="3000" i="1" dirty="0" smtClean="0">
                <a:solidFill>
                  <a:schemeClr val="accent2">
                    <a:lumMod val="75000"/>
                  </a:schemeClr>
                </a:solidFill>
                <a:latin typeface="+mj-lt"/>
              </a:rPr>
              <a:t>., on Higher Education </a:t>
            </a:r>
          </a:p>
          <a:p>
            <a:pPr algn="just" eaLnBrk="1" hangingPunct="1">
              <a:buFont typeface="Wingdings" pitchFamily="2" charset="2"/>
              <a:buNone/>
              <a:defRPr/>
            </a:pPr>
            <a:r>
              <a:rPr lang="en-US" i="1" dirty="0" smtClean="0">
                <a:solidFill>
                  <a:schemeClr val="accent2">
                    <a:lumMod val="75000"/>
                  </a:schemeClr>
                </a:solidFill>
                <a:latin typeface="+mj-lt"/>
              </a:rPr>
              <a:t>    </a:t>
            </a:r>
            <a:r>
              <a:rPr lang="en-US" sz="2400" i="1" dirty="0" smtClean="0">
                <a:solidFill>
                  <a:schemeClr val="accent2">
                    <a:lumMod val="75000"/>
                  </a:schemeClr>
                </a:solidFill>
                <a:latin typeface="+mj-lt"/>
              </a:rPr>
              <a:t>and on Change and Supplement to Some Laws</a:t>
            </a:r>
            <a:r>
              <a:rPr lang="en-US" dirty="0" smtClean="0">
                <a:solidFill>
                  <a:schemeClr val="accent2">
                    <a:lumMod val="75000"/>
                  </a:schemeClr>
                </a:solidFill>
                <a:latin typeface="+mj-lt"/>
              </a:rPr>
              <a:t> </a:t>
            </a:r>
            <a:endParaRPr lang="en-US" i="1" dirty="0" smtClean="0">
              <a:solidFill>
                <a:schemeClr val="accent2">
                  <a:lumMod val="75000"/>
                </a:schemeClr>
              </a:solidFill>
              <a:latin typeface="+mj-lt"/>
            </a:endParaRPr>
          </a:p>
          <a:p>
            <a:pPr algn="just" eaLnBrk="1" hangingPunct="1">
              <a:buSzPct val="150000"/>
              <a:buFont typeface="Arial" pitchFamily="34" charset="0"/>
              <a:buChar char="•"/>
              <a:defRPr/>
            </a:pPr>
            <a:r>
              <a:rPr lang="en-US" sz="3000" i="1" dirty="0" smtClean="0">
                <a:solidFill>
                  <a:schemeClr val="accent2">
                    <a:lumMod val="75000"/>
                  </a:schemeClr>
                </a:solidFill>
                <a:latin typeface="+mj-lt"/>
              </a:rPr>
              <a:t>implements all components of the </a:t>
            </a:r>
            <a:r>
              <a:rPr lang="en-US" sz="3000" b="1" i="1" dirty="0" smtClean="0">
                <a:solidFill>
                  <a:schemeClr val="accent2">
                    <a:lumMod val="75000"/>
                  </a:schemeClr>
                </a:solidFill>
                <a:latin typeface="+mj-lt"/>
              </a:rPr>
              <a:t>Bologna Declaration</a:t>
            </a:r>
          </a:p>
          <a:p>
            <a:pPr algn="just" eaLnBrk="1" hangingPunct="1">
              <a:buFont typeface="Wingdings" pitchFamily="2" charset="2"/>
              <a:buNone/>
              <a:defRPr/>
            </a:pPr>
            <a:r>
              <a:rPr lang="en-US" i="1" dirty="0" smtClean="0">
                <a:solidFill>
                  <a:schemeClr val="accent2">
                    <a:lumMod val="75000"/>
                  </a:schemeClr>
                </a:solidFill>
                <a:latin typeface="+mj-lt"/>
              </a:rPr>
              <a:t>  </a:t>
            </a:r>
            <a:r>
              <a:rPr lang="en-US" sz="2400" i="1" dirty="0" smtClean="0">
                <a:solidFill>
                  <a:schemeClr val="accent2">
                    <a:lumMod val="75000"/>
                  </a:schemeClr>
                </a:solidFill>
                <a:latin typeface="+mj-lt"/>
              </a:rPr>
              <a:t>- three levels that implement the credit system for </a:t>
            </a:r>
          </a:p>
          <a:p>
            <a:pPr algn="just" eaLnBrk="1" hangingPunct="1">
              <a:buFont typeface="Wingdings" pitchFamily="2" charset="2"/>
              <a:buNone/>
              <a:defRPr/>
            </a:pPr>
            <a:r>
              <a:rPr lang="en-US" sz="2400" i="1" dirty="0" smtClean="0">
                <a:solidFill>
                  <a:schemeClr val="accent2">
                    <a:lumMod val="75000"/>
                  </a:schemeClr>
                </a:solidFill>
                <a:latin typeface="+mj-lt"/>
              </a:rPr>
              <a:t>    assessment</a:t>
            </a:r>
          </a:p>
          <a:p>
            <a:pPr algn="just" eaLnBrk="1" hangingPunct="1">
              <a:buSzPct val="150000"/>
              <a:buFont typeface="Arial" pitchFamily="34" charset="0"/>
              <a:buChar char="•"/>
              <a:defRPr/>
            </a:pPr>
            <a:r>
              <a:rPr lang="en-US" sz="3000" i="1" dirty="0" smtClean="0">
                <a:solidFill>
                  <a:schemeClr val="accent2">
                    <a:lumMod val="75000"/>
                  </a:schemeClr>
                </a:solidFill>
                <a:latin typeface="+mj-lt"/>
              </a:rPr>
              <a:t>is provided through the </a:t>
            </a:r>
            <a:r>
              <a:rPr lang="en-US" sz="3000" b="1" i="1" dirty="0" smtClean="0">
                <a:solidFill>
                  <a:schemeClr val="accent2">
                    <a:lumMod val="75000"/>
                  </a:schemeClr>
                </a:solidFill>
                <a:latin typeface="+mj-lt"/>
              </a:rPr>
              <a:t>accredited study </a:t>
            </a:r>
            <a:r>
              <a:rPr lang="en-US" sz="3000" b="1" i="1" dirty="0" err="1" smtClean="0">
                <a:solidFill>
                  <a:schemeClr val="accent2">
                    <a:lumMod val="75000"/>
                  </a:schemeClr>
                </a:solidFill>
                <a:latin typeface="+mj-lt"/>
              </a:rPr>
              <a:t>programmes</a:t>
            </a:r>
            <a:r>
              <a:rPr lang="en-US" sz="3000" b="1" dirty="0" smtClean="0">
                <a:solidFill>
                  <a:schemeClr val="accent2">
                    <a:lumMod val="75000"/>
                  </a:schemeClr>
                </a:solidFill>
                <a:latin typeface="+mj-lt"/>
              </a:rPr>
              <a:t> </a:t>
            </a:r>
          </a:p>
          <a:p>
            <a:pPr eaLnBrk="1" hangingPunct="1">
              <a:buFont typeface="Wingdings" pitchFamily="2" charset="2"/>
              <a:buNone/>
              <a:defRPr/>
            </a:pPr>
            <a:r>
              <a:rPr lang="sk-SK" sz="1000" i="1" dirty="0" err="1" smtClean="0">
                <a:solidFill>
                  <a:schemeClr val="accent2"/>
                </a:solidFill>
              </a:rPr>
              <a:t>Source</a:t>
            </a:r>
            <a:r>
              <a:rPr lang="sk-SK" sz="1000" i="1" dirty="0" smtClean="0">
                <a:solidFill>
                  <a:schemeClr val="accent2"/>
                </a:solidFill>
              </a:rPr>
              <a:t> </a:t>
            </a:r>
            <a:r>
              <a:rPr lang="en-US" sz="1000" i="1" dirty="0" smtClean="0">
                <a:solidFill>
                  <a:schemeClr val="accent2"/>
                </a:solidFill>
                <a:cs typeface="Arial" charset="0"/>
              </a:rPr>
              <a:t>[</a:t>
            </a:r>
            <a:r>
              <a:rPr lang="sk-SK" sz="1000" i="1" dirty="0" smtClean="0">
                <a:solidFill>
                  <a:schemeClr val="accent2"/>
                </a:solidFill>
                <a:cs typeface="Arial" charset="0"/>
              </a:rPr>
              <a:t>1</a:t>
            </a:r>
            <a:r>
              <a:rPr lang="en-US" sz="1000" i="1" dirty="0" smtClean="0">
                <a:solidFill>
                  <a:schemeClr val="accent2"/>
                </a:solidFill>
                <a:cs typeface="Arial" charset="0"/>
              </a:rPr>
              <a:t>]</a:t>
            </a:r>
            <a:r>
              <a:rPr lang="sk-SK" sz="1000" i="1" dirty="0" smtClean="0">
                <a:solidFill>
                  <a:schemeClr val="accent2"/>
                </a:solidFill>
                <a:cs typeface="Arial" charset="0"/>
              </a:rPr>
              <a:t>: </a:t>
            </a:r>
            <a:r>
              <a:rPr lang="en-US" sz="1000" i="1" dirty="0" smtClean="0">
                <a:solidFill>
                  <a:schemeClr val="accent2"/>
                </a:solidFill>
                <a:hlinkClick r:id="rId2"/>
              </a:rPr>
              <a:t>http://www.astu.tuke.sk/dokumenty/L_131.pdf</a:t>
            </a:r>
            <a:r>
              <a:rPr lang="sk-SK" sz="2800" dirty="0" smtClean="0">
                <a:solidFill>
                  <a:schemeClr val="accent2"/>
                </a:solidFill>
              </a:rPr>
              <a:t> </a:t>
            </a:r>
            <a:endParaRPr lang="en-US" sz="1000" i="1" dirty="0" smtClean="0">
              <a:solidFill>
                <a:schemeClr val="accent2"/>
              </a:solidFill>
              <a:cs typeface="Arial" charset="0"/>
            </a:endParaRPr>
          </a:p>
          <a:p>
            <a:pPr eaLnBrk="1" hangingPunct="1">
              <a:buFont typeface="Wingdings" pitchFamily="2" charset="2"/>
              <a:buNone/>
              <a:defRPr/>
            </a:pPr>
            <a:endParaRPr lang="sk-SK" sz="1200" b="1" dirty="0" smtClean="0">
              <a:solidFill>
                <a:schemeClr val="accent2"/>
              </a:solidFill>
            </a:endParaRPr>
          </a:p>
          <a:p>
            <a:pPr eaLnBrk="1" hangingPunct="1">
              <a:defRPr/>
            </a:pPr>
            <a:endParaRPr lang="sk-SK" dirty="0" smtClean="0"/>
          </a:p>
          <a:p>
            <a:pPr eaLnBrk="1" hangingPunct="1">
              <a:buFont typeface="Wingdings" pitchFamily="2" charset="2"/>
              <a:buNone/>
              <a:defRPr/>
            </a:pPr>
            <a:endParaRPr lang="sk-SK"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lnSpc>
                <a:spcPct val="80000"/>
              </a:lnSpc>
              <a:spcBef>
                <a:spcPct val="20000"/>
              </a:spcBef>
              <a:buClr>
                <a:schemeClr val="accent1"/>
              </a:buClr>
              <a:buSzPct val="80000"/>
              <a:buFont typeface="Wingdings" pitchFamily="2" charset="2"/>
              <a:buNone/>
            </a:pPr>
            <a:r>
              <a:rPr lang="en-US" altLang="it-IT" sz="4000" b="1" smtClean="0">
                <a:solidFill>
                  <a:srgbClr val="000066"/>
                </a:solidFill>
              </a:rPr>
              <a:t>Slovak Higher Education System</a:t>
            </a:r>
          </a:p>
        </p:txBody>
      </p:sp>
      <p:sp>
        <p:nvSpPr>
          <p:cNvPr id="5123" name="Rectangle 3"/>
          <p:cNvSpPr>
            <a:spLocks noGrp="1" noChangeArrowheads="1"/>
          </p:cNvSpPr>
          <p:nvPr>
            <p:ph type="body" idx="1"/>
          </p:nvPr>
        </p:nvSpPr>
        <p:spPr>
          <a:xfrm>
            <a:off x="1042988" y="1916113"/>
            <a:ext cx="7772400" cy="4114800"/>
          </a:xfrm>
        </p:spPr>
        <p:txBody>
          <a:bodyPr/>
          <a:lstStyle/>
          <a:p>
            <a:pPr algn="just" eaLnBrk="1" hangingPunct="1">
              <a:lnSpc>
                <a:spcPct val="90000"/>
              </a:lnSpc>
              <a:buFont typeface="Wingdings" pitchFamily="2" charset="2"/>
              <a:buNone/>
              <a:defRPr/>
            </a:pPr>
            <a:r>
              <a:rPr lang="sk-SK" sz="2800" i="1" dirty="0" smtClean="0">
                <a:solidFill>
                  <a:schemeClr val="accent2">
                    <a:lumMod val="75000"/>
                  </a:schemeClr>
                </a:solidFill>
                <a:latin typeface="+mj-lt"/>
              </a:rPr>
              <a:t>   </a:t>
            </a:r>
            <a:r>
              <a:rPr lang="en-US" i="1" dirty="0" smtClean="0">
                <a:solidFill>
                  <a:schemeClr val="accent2">
                    <a:lumMod val="75000"/>
                  </a:schemeClr>
                </a:solidFill>
                <a:latin typeface="+mj-lt"/>
              </a:rPr>
              <a:t>The Ministry of Education in cooperation with the Higher Education Institutions defined the </a:t>
            </a:r>
            <a:r>
              <a:rPr lang="en-US" b="1" i="1" dirty="0" smtClean="0">
                <a:solidFill>
                  <a:schemeClr val="accent2">
                    <a:lumMod val="75000"/>
                  </a:schemeClr>
                </a:solidFill>
                <a:latin typeface="+mj-lt"/>
              </a:rPr>
              <a:t>list of the fields of study</a:t>
            </a:r>
            <a:r>
              <a:rPr lang="en-US" i="1" dirty="0" smtClean="0">
                <a:solidFill>
                  <a:schemeClr val="accent2">
                    <a:lumMod val="75000"/>
                  </a:schemeClr>
                </a:solidFill>
                <a:latin typeface="+mj-lt"/>
              </a:rPr>
              <a:t> for higher education; </a:t>
            </a:r>
            <a:r>
              <a:rPr lang="en-US" b="1" i="1" dirty="0" smtClean="0">
                <a:solidFill>
                  <a:schemeClr val="accent2">
                    <a:lumMod val="75000"/>
                  </a:schemeClr>
                </a:solidFill>
                <a:latin typeface="+mj-lt"/>
              </a:rPr>
              <a:t>the accredited study </a:t>
            </a:r>
            <a:r>
              <a:rPr lang="en-US" b="1" i="1" dirty="0" err="1" smtClean="0">
                <a:solidFill>
                  <a:schemeClr val="accent2">
                    <a:lumMod val="75000"/>
                  </a:schemeClr>
                </a:solidFill>
                <a:latin typeface="+mj-lt"/>
              </a:rPr>
              <a:t>programme</a:t>
            </a:r>
            <a:r>
              <a:rPr lang="en-US" i="1" dirty="0" smtClean="0">
                <a:solidFill>
                  <a:schemeClr val="accent2">
                    <a:lumMod val="75000"/>
                  </a:schemeClr>
                </a:solidFill>
                <a:latin typeface="+mj-lt"/>
              </a:rPr>
              <a:t> may be carried out exclusively in the field of study which has been included in the list of the fields of study</a:t>
            </a:r>
            <a:r>
              <a:rPr lang="en-US" b="1" dirty="0" smtClean="0">
                <a:solidFill>
                  <a:schemeClr val="accent2">
                    <a:lumMod val="75000"/>
                  </a:schemeClr>
                </a:solidFill>
                <a:latin typeface="+mj-lt"/>
              </a:rPr>
              <a:t>.</a:t>
            </a:r>
            <a:r>
              <a:rPr lang="en-US" dirty="0" smtClean="0">
                <a:solidFill>
                  <a:schemeClr val="accent2">
                    <a:lumMod val="75000"/>
                  </a:schemeClr>
                </a:solidFill>
                <a:latin typeface="+mj-lt"/>
              </a:rPr>
              <a:t> </a:t>
            </a:r>
          </a:p>
          <a:p>
            <a:pPr algn="just" eaLnBrk="1" hangingPunct="1">
              <a:lnSpc>
                <a:spcPct val="90000"/>
              </a:lnSpc>
              <a:buFont typeface="Wingdings" pitchFamily="2" charset="2"/>
              <a:buNone/>
              <a:defRPr/>
            </a:pPr>
            <a:r>
              <a:rPr lang="sk-SK" sz="1200" dirty="0" smtClean="0">
                <a:solidFill>
                  <a:schemeClr val="accent2">
                    <a:lumMod val="75000"/>
                  </a:schemeClr>
                </a:solidFill>
                <a:latin typeface="+mj-lt"/>
              </a:rPr>
              <a:t>       </a:t>
            </a:r>
            <a:r>
              <a:rPr lang="sk-SK" sz="1000" i="1" dirty="0" err="1" smtClean="0">
                <a:solidFill>
                  <a:schemeClr val="accent2">
                    <a:lumMod val="75000"/>
                  </a:schemeClr>
                </a:solidFill>
                <a:latin typeface="+mj-lt"/>
              </a:rPr>
              <a:t>Source</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2</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 </a:t>
            </a:r>
            <a:r>
              <a:rPr lang="en-US" sz="1000" i="1" dirty="0" smtClean="0">
                <a:solidFill>
                  <a:schemeClr val="accent2">
                    <a:lumMod val="75000"/>
                  </a:schemeClr>
                </a:solidFill>
                <a:latin typeface="+mj-lt"/>
                <a:hlinkClick r:id="rId2"/>
              </a:rPr>
              <a:t>http://www.minedu.sk/index.php?lang=en&amp;rootId=25</a:t>
            </a:r>
            <a:endParaRPr lang="en-US" sz="1000" i="1" dirty="0" smtClean="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it-IT" sz="4000" b="1" smtClean="0">
                <a:solidFill>
                  <a:srgbClr val="000066"/>
                </a:solidFill>
              </a:rPr>
              <a:t>Slovak Higher Education Institutions (HEIs</a:t>
            </a:r>
            <a:r>
              <a:rPr lang="sk-SK" altLang="it-IT" sz="4000" b="1" smtClean="0">
                <a:solidFill>
                  <a:srgbClr val="000066"/>
                </a:solidFill>
              </a:rPr>
              <a:t>)</a:t>
            </a:r>
            <a:r>
              <a:rPr lang="en-US" altLang="it-IT" sz="4000" smtClean="0">
                <a:solidFill>
                  <a:srgbClr val="000066"/>
                </a:solidFill>
              </a:rPr>
              <a:t> </a:t>
            </a:r>
          </a:p>
        </p:txBody>
      </p:sp>
      <p:sp>
        <p:nvSpPr>
          <p:cNvPr id="6147" name="Rectangle 3"/>
          <p:cNvSpPr>
            <a:spLocks noGrp="1" noChangeArrowheads="1"/>
          </p:cNvSpPr>
          <p:nvPr>
            <p:ph type="body" idx="1"/>
          </p:nvPr>
        </p:nvSpPr>
        <p:spPr/>
        <p:txBody>
          <a:bodyPr/>
          <a:lstStyle/>
          <a:p>
            <a:pPr algn="just" eaLnBrk="1" hangingPunct="1">
              <a:lnSpc>
                <a:spcPct val="90000"/>
              </a:lnSpc>
              <a:buClr>
                <a:srgbClr val="0099CC"/>
              </a:buClr>
              <a:buSzPct val="150000"/>
              <a:buFont typeface="Arial" pitchFamily="34" charset="0"/>
              <a:buChar char="•"/>
              <a:defRPr/>
            </a:pPr>
            <a:r>
              <a:rPr lang="en-US" sz="2800" i="1" dirty="0" smtClean="0">
                <a:solidFill>
                  <a:schemeClr val="accent2">
                    <a:lumMod val="75000"/>
                  </a:schemeClr>
                </a:solidFill>
                <a:latin typeface="+mj-lt"/>
              </a:rPr>
              <a:t>autonomous and self-governing</a:t>
            </a:r>
            <a:r>
              <a:rPr lang="en-US" sz="2800" dirty="0" smtClean="0">
                <a:solidFill>
                  <a:schemeClr val="accent2">
                    <a:lumMod val="75000"/>
                  </a:schemeClr>
                </a:solidFill>
                <a:latin typeface="+mj-lt"/>
              </a:rPr>
              <a:t> </a:t>
            </a:r>
          </a:p>
          <a:p>
            <a:pPr algn="just" eaLnBrk="1" hangingPunct="1">
              <a:lnSpc>
                <a:spcPct val="90000"/>
              </a:lnSpc>
              <a:buClr>
                <a:srgbClr val="0099CC"/>
              </a:buClr>
              <a:buSzPct val="150000"/>
              <a:buFont typeface="Arial" pitchFamily="34" charset="0"/>
              <a:buChar char="•"/>
              <a:defRPr/>
            </a:pPr>
            <a:r>
              <a:rPr lang="sk-SK" sz="2800" i="1" dirty="0" smtClean="0">
                <a:solidFill>
                  <a:schemeClr val="accent2">
                    <a:lumMod val="75000"/>
                  </a:schemeClr>
                </a:solidFill>
                <a:latin typeface="+mj-lt"/>
              </a:rPr>
              <a:t>t</a:t>
            </a:r>
            <a:r>
              <a:rPr lang="en-US" sz="2800" i="1" dirty="0" smtClean="0">
                <a:solidFill>
                  <a:schemeClr val="accent2">
                    <a:lumMod val="75000"/>
                  </a:schemeClr>
                </a:solidFill>
                <a:latin typeface="+mj-lt"/>
              </a:rPr>
              <a:t>he Act on Higher Education defines the area of competence of various self-governing bodies</a:t>
            </a:r>
          </a:p>
          <a:p>
            <a:pPr algn="just" eaLnBrk="1" hangingPunct="1">
              <a:lnSpc>
                <a:spcPct val="90000"/>
              </a:lnSpc>
              <a:buClr>
                <a:srgbClr val="0099CC"/>
              </a:buClr>
              <a:buSzPct val="150000"/>
              <a:buFont typeface="Arial" pitchFamily="34" charset="0"/>
              <a:buChar char="•"/>
              <a:defRPr/>
            </a:pPr>
            <a:r>
              <a:rPr lang="en-US" sz="2800" i="1" dirty="0" smtClean="0">
                <a:solidFill>
                  <a:schemeClr val="accent2">
                    <a:lumMod val="75000"/>
                  </a:schemeClr>
                </a:solidFill>
                <a:latin typeface="+mj-lt"/>
              </a:rPr>
              <a:t>HEIs are divided into:</a:t>
            </a:r>
          </a:p>
          <a:p>
            <a:pPr algn="just" eaLnBrk="1" hangingPunct="1">
              <a:lnSpc>
                <a:spcPct val="90000"/>
              </a:lnSpc>
              <a:buFont typeface="Wingdings" pitchFamily="2" charset="2"/>
              <a:buNone/>
              <a:defRPr/>
            </a:pPr>
            <a:r>
              <a:rPr lang="en-US" sz="2800" i="1" dirty="0" smtClean="0">
                <a:solidFill>
                  <a:schemeClr val="accent2">
                    <a:lumMod val="75000"/>
                  </a:schemeClr>
                </a:solidFill>
                <a:latin typeface="+mj-lt"/>
              </a:rPr>
              <a:t>  - professional-type (2</a:t>
            </a:r>
            <a:r>
              <a:rPr lang="sk-SK" sz="2800" i="1" dirty="0" smtClean="0">
                <a:solidFill>
                  <a:schemeClr val="accent2">
                    <a:lumMod val="75000"/>
                  </a:schemeClr>
                </a:solidFill>
                <a:latin typeface="+mj-lt"/>
              </a:rPr>
              <a:t>3</a:t>
            </a:r>
            <a:r>
              <a:rPr lang="en-US" sz="2800" i="1" dirty="0" smtClean="0">
                <a:solidFill>
                  <a:schemeClr val="accent2">
                    <a:lumMod val="75000"/>
                  </a:schemeClr>
                </a:solidFill>
                <a:latin typeface="+mj-lt"/>
              </a:rPr>
              <a:t>) and </a:t>
            </a:r>
          </a:p>
          <a:p>
            <a:pPr algn="just" eaLnBrk="1" hangingPunct="1">
              <a:lnSpc>
                <a:spcPct val="90000"/>
              </a:lnSpc>
              <a:buFont typeface="Wingdings" pitchFamily="2" charset="2"/>
              <a:buNone/>
              <a:defRPr/>
            </a:pPr>
            <a:r>
              <a:rPr lang="en-US" sz="2800" i="1" dirty="0" smtClean="0">
                <a:solidFill>
                  <a:schemeClr val="accent2">
                    <a:lumMod val="75000"/>
                  </a:schemeClr>
                </a:solidFill>
                <a:latin typeface="+mj-lt"/>
              </a:rPr>
              <a:t>    university-type (</a:t>
            </a:r>
            <a:r>
              <a:rPr lang="sk-SK" sz="2800" i="1" dirty="0" smtClean="0">
                <a:solidFill>
                  <a:schemeClr val="accent2">
                    <a:lumMod val="75000"/>
                  </a:schemeClr>
                </a:solidFill>
                <a:latin typeface="+mj-lt"/>
              </a:rPr>
              <a:t>18</a:t>
            </a:r>
            <a:r>
              <a:rPr lang="en-US" sz="2800" i="1" dirty="0" smtClean="0">
                <a:solidFill>
                  <a:schemeClr val="accent2">
                    <a:lumMod val="75000"/>
                  </a:schemeClr>
                </a:solidFill>
                <a:latin typeface="+mj-lt"/>
              </a:rPr>
              <a:t>)</a:t>
            </a:r>
          </a:p>
          <a:p>
            <a:pPr algn="just" eaLnBrk="1" hangingPunct="1">
              <a:lnSpc>
                <a:spcPct val="90000"/>
              </a:lnSpc>
              <a:buFont typeface="Wingdings" pitchFamily="2" charset="2"/>
              <a:buNone/>
              <a:defRPr/>
            </a:pPr>
            <a:r>
              <a:rPr lang="en-US" sz="2800" i="1" dirty="0" smtClean="0">
                <a:solidFill>
                  <a:schemeClr val="accent2">
                    <a:lumMod val="75000"/>
                  </a:schemeClr>
                </a:solidFill>
                <a:latin typeface="+mj-lt"/>
              </a:rPr>
              <a:t>  - public (20), state (3), private (1</a:t>
            </a:r>
            <a:r>
              <a:rPr lang="sk-SK" sz="2800" i="1" dirty="0" smtClean="0">
                <a:solidFill>
                  <a:schemeClr val="accent2">
                    <a:lumMod val="75000"/>
                  </a:schemeClr>
                </a:solidFill>
                <a:latin typeface="+mj-lt"/>
              </a:rPr>
              <a:t>3</a:t>
            </a:r>
            <a:r>
              <a:rPr lang="en-US" sz="2800" i="1" dirty="0" smtClean="0">
                <a:solidFill>
                  <a:schemeClr val="accent2">
                    <a:lumMod val="75000"/>
                  </a:schemeClr>
                </a:solidFill>
                <a:latin typeface="+mj-lt"/>
              </a:rPr>
              <a:t>), </a:t>
            </a:r>
          </a:p>
          <a:p>
            <a:pPr algn="just" eaLnBrk="1" hangingPunct="1">
              <a:lnSpc>
                <a:spcPct val="90000"/>
              </a:lnSpc>
              <a:buFont typeface="Wingdings" pitchFamily="2" charset="2"/>
              <a:buNone/>
              <a:defRPr/>
            </a:pPr>
            <a:r>
              <a:rPr lang="en-US" sz="2800" i="1" dirty="0" smtClean="0">
                <a:solidFill>
                  <a:schemeClr val="accent2">
                    <a:lumMod val="75000"/>
                  </a:schemeClr>
                </a:solidFill>
                <a:latin typeface="+mj-lt"/>
              </a:rPr>
              <a:t>    foreign (</a:t>
            </a:r>
            <a:r>
              <a:rPr lang="sk-SK" sz="2800" i="1" dirty="0" smtClean="0">
                <a:solidFill>
                  <a:schemeClr val="accent2">
                    <a:lumMod val="75000"/>
                  </a:schemeClr>
                </a:solidFill>
                <a:latin typeface="+mj-lt"/>
              </a:rPr>
              <a:t>5</a:t>
            </a:r>
            <a:r>
              <a:rPr lang="en-US" sz="2800" i="1" dirty="0" smtClean="0">
                <a:solidFill>
                  <a:schemeClr val="accent2">
                    <a:lumMod val="75000"/>
                  </a:schemeClr>
                </a:solidFill>
                <a:latin typeface="+mj-lt"/>
              </a:rPr>
              <a:t>)</a:t>
            </a:r>
            <a:r>
              <a:rPr lang="en-US" sz="2800" dirty="0" smtClean="0">
                <a:solidFill>
                  <a:schemeClr val="accent2">
                    <a:lumMod val="75000"/>
                  </a:schemeClr>
                </a:solidFill>
                <a:latin typeface="+mj-lt"/>
              </a:rPr>
              <a:t> </a:t>
            </a:r>
            <a:endParaRPr lang="sk-SK" sz="2800" dirty="0" smtClean="0">
              <a:solidFill>
                <a:schemeClr val="accent2">
                  <a:lumMod val="75000"/>
                </a:schemeClr>
              </a:solidFill>
              <a:latin typeface="+mj-lt"/>
            </a:endParaRPr>
          </a:p>
          <a:p>
            <a:pPr eaLnBrk="1" hangingPunct="1">
              <a:lnSpc>
                <a:spcPct val="90000"/>
              </a:lnSpc>
              <a:buFont typeface="Wingdings" pitchFamily="2" charset="2"/>
              <a:buNone/>
              <a:defRPr/>
            </a:pPr>
            <a:endParaRPr lang="en-US" sz="2800" dirty="0" smtClean="0">
              <a:solidFill>
                <a:schemeClr val="accent2"/>
              </a:solidFill>
              <a:cs typeface="Arial" charset="0"/>
            </a:endParaRPr>
          </a:p>
          <a:p>
            <a:pPr eaLnBrk="1" hangingPunct="1">
              <a:lnSpc>
                <a:spcPct val="90000"/>
              </a:lnSpc>
              <a:defRPr/>
            </a:pPr>
            <a:endParaRPr lang="en-US" sz="2800" dirty="0"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it-IT" sz="4000" b="1" smtClean="0">
                <a:solidFill>
                  <a:srgbClr val="000066"/>
                </a:solidFill>
              </a:rPr>
              <a:t>Slovak Higher Education Institutions (HEIs)</a:t>
            </a:r>
          </a:p>
        </p:txBody>
      </p:sp>
      <p:sp>
        <p:nvSpPr>
          <p:cNvPr id="7171" name="Rectangle 3"/>
          <p:cNvSpPr>
            <a:spLocks noGrp="1" noChangeArrowheads="1"/>
          </p:cNvSpPr>
          <p:nvPr>
            <p:ph type="body" idx="1"/>
          </p:nvPr>
        </p:nvSpPr>
        <p:spPr>
          <a:xfrm>
            <a:off x="1173163" y="1981200"/>
            <a:ext cx="7646987" cy="4114800"/>
          </a:xfrm>
        </p:spPr>
        <p:txBody>
          <a:bodyPr/>
          <a:lstStyle/>
          <a:p>
            <a:pPr algn="just" eaLnBrk="1" hangingPunct="1">
              <a:lnSpc>
                <a:spcPct val="80000"/>
              </a:lnSpc>
              <a:buFont typeface="Wingdings" pitchFamily="2" charset="2"/>
              <a:buNone/>
              <a:defRPr/>
            </a:pPr>
            <a:r>
              <a:rPr lang="sk-SK" sz="2800" b="1" dirty="0" smtClean="0">
                <a:solidFill>
                  <a:schemeClr val="accent2">
                    <a:lumMod val="75000"/>
                  </a:schemeClr>
                </a:solidFill>
                <a:latin typeface="+mj-lt"/>
              </a:rPr>
              <a:t>   </a:t>
            </a:r>
            <a:r>
              <a:rPr lang="en-US" i="1" dirty="0" smtClean="0">
                <a:solidFill>
                  <a:schemeClr val="accent2">
                    <a:lumMod val="75000"/>
                  </a:schemeClr>
                </a:solidFill>
                <a:latin typeface="+mj-lt"/>
              </a:rPr>
              <a:t>The representative bodies</a:t>
            </a:r>
            <a:r>
              <a:rPr lang="sk-SK" i="1" dirty="0" smtClean="0">
                <a:solidFill>
                  <a:schemeClr val="accent2">
                    <a:lumMod val="75000"/>
                  </a:schemeClr>
                </a:solidFill>
                <a:latin typeface="+mj-lt"/>
              </a:rPr>
              <a:t> are:</a:t>
            </a:r>
            <a:endParaRPr lang="en-US" i="1" dirty="0" smtClean="0">
              <a:solidFill>
                <a:schemeClr val="accent2">
                  <a:lumMod val="75000"/>
                </a:schemeClr>
              </a:solidFill>
              <a:latin typeface="+mj-lt"/>
            </a:endParaRPr>
          </a:p>
          <a:p>
            <a:pPr algn="just" eaLnBrk="1" hangingPunct="1">
              <a:lnSpc>
                <a:spcPct val="80000"/>
              </a:lnSpc>
              <a:buFont typeface="Wingdings" pitchFamily="2" charset="2"/>
              <a:buNone/>
              <a:defRPr/>
            </a:pPr>
            <a:endParaRPr lang="sk-SK" sz="1000" i="1" dirty="0" smtClean="0">
              <a:solidFill>
                <a:schemeClr val="accent2">
                  <a:lumMod val="75000"/>
                </a:schemeClr>
              </a:solidFill>
              <a:latin typeface="+mj-lt"/>
            </a:endParaRPr>
          </a:p>
          <a:p>
            <a:pPr algn="just" eaLnBrk="1" hangingPunct="1">
              <a:lnSpc>
                <a:spcPct val="80000"/>
              </a:lnSpc>
              <a:buFont typeface="Wingdings" pitchFamily="2" charset="2"/>
              <a:buNone/>
              <a:defRPr/>
            </a:pPr>
            <a:r>
              <a:rPr lang="sk-SK" i="1" dirty="0" smtClean="0">
                <a:solidFill>
                  <a:schemeClr val="accent2">
                    <a:lumMod val="75000"/>
                  </a:schemeClr>
                </a:solidFill>
                <a:latin typeface="+mj-lt"/>
                <a:cs typeface="Arial" charset="0"/>
              </a:rPr>
              <a:t>●</a:t>
            </a:r>
            <a:r>
              <a:rPr lang="en-US" i="1" dirty="0" smtClean="0">
                <a:solidFill>
                  <a:schemeClr val="accent2">
                    <a:lumMod val="75000"/>
                  </a:schemeClr>
                </a:solidFill>
                <a:latin typeface="+mj-lt"/>
              </a:rPr>
              <a:t> </a:t>
            </a:r>
            <a:r>
              <a:rPr lang="en-US" b="1" i="1" dirty="0" smtClean="0">
                <a:solidFill>
                  <a:schemeClr val="accent2">
                    <a:lumMod val="75000"/>
                  </a:schemeClr>
                </a:solidFill>
                <a:latin typeface="+mj-lt"/>
              </a:rPr>
              <a:t>Slovak Rectors’ Conference</a:t>
            </a:r>
            <a:r>
              <a:rPr lang="en-US" i="1" dirty="0" smtClean="0">
                <a:solidFill>
                  <a:schemeClr val="accent2">
                    <a:lumMod val="75000"/>
                  </a:schemeClr>
                </a:solidFill>
                <a:latin typeface="+mj-lt"/>
              </a:rPr>
              <a:t> (association of university rectors)</a:t>
            </a:r>
            <a:endParaRPr lang="sk-SK" i="1" dirty="0" smtClean="0">
              <a:solidFill>
                <a:schemeClr val="accent2">
                  <a:lumMod val="75000"/>
                </a:schemeClr>
              </a:solidFill>
              <a:latin typeface="+mj-lt"/>
            </a:endParaRPr>
          </a:p>
          <a:p>
            <a:pPr algn="just" eaLnBrk="1" hangingPunct="1">
              <a:lnSpc>
                <a:spcPct val="80000"/>
              </a:lnSpc>
              <a:buFont typeface="Wingdings" pitchFamily="2" charset="2"/>
              <a:buNone/>
              <a:defRPr/>
            </a:pPr>
            <a:r>
              <a:rPr lang="en-US" i="1" dirty="0" smtClean="0">
                <a:solidFill>
                  <a:schemeClr val="accent2">
                    <a:lumMod val="75000"/>
                  </a:schemeClr>
                </a:solidFill>
                <a:latin typeface="+mj-lt"/>
                <a:cs typeface="Arial" charset="0"/>
              </a:rPr>
              <a:t>●</a:t>
            </a:r>
            <a:r>
              <a:rPr lang="sk-SK" i="1" dirty="0" smtClean="0">
                <a:solidFill>
                  <a:schemeClr val="accent2">
                    <a:lumMod val="75000"/>
                  </a:schemeClr>
                </a:solidFill>
                <a:latin typeface="+mj-lt"/>
                <a:cs typeface="Arial" charset="0"/>
              </a:rPr>
              <a:t> </a:t>
            </a:r>
            <a:r>
              <a:rPr lang="en-US" b="1" i="1" dirty="0" smtClean="0">
                <a:solidFill>
                  <a:schemeClr val="accent2">
                    <a:lumMod val="75000"/>
                  </a:schemeClr>
                </a:solidFill>
                <a:latin typeface="+mj-lt"/>
              </a:rPr>
              <a:t>Higher Education Council</a:t>
            </a:r>
            <a:r>
              <a:rPr lang="en-US" i="1" dirty="0" smtClean="0">
                <a:solidFill>
                  <a:schemeClr val="accent2">
                    <a:lumMod val="75000"/>
                  </a:schemeClr>
                </a:solidFill>
                <a:latin typeface="+mj-lt"/>
              </a:rPr>
              <a:t> (its bodies are elected by the academic senates of </a:t>
            </a:r>
            <a:r>
              <a:rPr lang="sk-SK" i="1" dirty="0" err="1" smtClean="0">
                <a:solidFill>
                  <a:schemeClr val="accent2">
                    <a:lumMod val="75000"/>
                  </a:schemeClr>
                </a:solidFill>
                <a:latin typeface="+mj-lt"/>
              </a:rPr>
              <a:t>HEIs</a:t>
            </a:r>
            <a:r>
              <a:rPr lang="sk-SK" i="1" dirty="0" smtClean="0">
                <a:solidFill>
                  <a:schemeClr val="accent2">
                    <a:lumMod val="75000"/>
                  </a:schemeClr>
                </a:solidFill>
                <a:latin typeface="+mj-lt"/>
              </a:rPr>
              <a:t>)</a:t>
            </a:r>
            <a:r>
              <a:rPr lang="sk-SK" dirty="0" smtClean="0">
                <a:solidFill>
                  <a:schemeClr val="accent2">
                    <a:lumMod val="75000"/>
                  </a:schemeClr>
                </a:solidFill>
                <a:latin typeface="+mj-lt"/>
              </a:rPr>
              <a:t> </a:t>
            </a:r>
          </a:p>
          <a:p>
            <a:pPr algn="just" eaLnBrk="1" hangingPunct="1">
              <a:lnSpc>
                <a:spcPct val="80000"/>
              </a:lnSpc>
              <a:buFont typeface="Wingdings" pitchFamily="2" charset="2"/>
              <a:buNone/>
              <a:defRPr/>
            </a:pPr>
            <a:r>
              <a:rPr lang="sk-SK" dirty="0" smtClean="0">
                <a:solidFill>
                  <a:schemeClr val="accent2">
                    <a:lumMod val="75000"/>
                  </a:schemeClr>
                </a:solidFill>
                <a:latin typeface="+mj-lt"/>
                <a:cs typeface="Arial" charset="0"/>
              </a:rPr>
              <a:t>●</a:t>
            </a:r>
            <a:r>
              <a:rPr lang="en-US" dirty="0" smtClean="0">
                <a:solidFill>
                  <a:schemeClr val="accent2">
                    <a:lumMod val="75000"/>
                  </a:schemeClr>
                </a:solidFill>
                <a:latin typeface="+mj-lt"/>
                <a:cs typeface="Arial" charset="0"/>
              </a:rPr>
              <a:t> </a:t>
            </a:r>
            <a:r>
              <a:rPr lang="en-US" b="1" i="1" dirty="0" smtClean="0">
                <a:solidFill>
                  <a:schemeClr val="accent2">
                    <a:lumMod val="75000"/>
                  </a:schemeClr>
                </a:solidFill>
                <a:latin typeface="+mj-lt"/>
              </a:rPr>
              <a:t>Student Higher Education Council</a:t>
            </a:r>
            <a:r>
              <a:rPr lang="en-US" dirty="0" smtClean="0">
                <a:solidFill>
                  <a:schemeClr val="accent2">
                    <a:lumMod val="75000"/>
                  </a:schemeClr>
                </a:solidFill>
                <a:latin typeface="+mj-lt"/>
              </a:rPr>
              <a:t> </a:t>
            </a:r>
            <a:r>
              <a:rPr lang="sk-SK" dirty="0" smtClean="0">
                <a:solidFill>
                  <a:schemeClr val="accent2">
                    <a:lumMod val="75000"/>
                  </a:schemeClr>
                </a:solidFill>
                <a:latin typeface="+mj-lt"/>
              </a:rPr>
              <a:t>(</a:t>
            </a:r>
            <a:r>
              <a:rPr lang="en-US" i="1" dirty="0" smtClean="0">
                <a:solidFill>
                  <a:schemeClr val="accent2">
                    <a:lumMod val="75000"/>
                  </a:schemeClr>
                </a:solidFill>
                <a:latin typeface="+mj-lt"/>
              </a:rPr>
              <a:t>members are elected by the student parts of the academic senates </a:t>
            </a:r>
            <a:r>
              <a:rPr lang="sk-SK" i="1" dirty="0" smtClean="0">
                <a:solidFill>
                  <a:schemeClr val="accent2">
                    <a:lumMod val="75000"/>
                  </a:schemeClr>
                </a:solidFill>
                <a:latin typeface="+mj-lt"/>
              </a:rPr>
              <a:t>)</a:t>
            </a:r>
            <a:endParaRPr lang="en-US" i="1" dirty="0" smtClean="0">
              <a:solidFill>
                <a:schemeClr val="accent2">
                  <a:lumMod val="75000"/>
                </a:schemeClr>
              </a:solidFill>
              <a:latin typeface="+mj-lt"/>
            </a:endParaRPr>
          </a:p>
          <a:p>
            <a:pPr eaLnBrk="1" hangingPunct="1">
              <a:lnSpc>
                <a:spcPct val="80000"/>
              </a:lnSpc>
              <a:buFont typeface="Wingdings" pitchFamily="2" charset="2"/>
              <a:buNone/>
              <a:defRPr/>
            </a:pPr>
            <a:endParaRPr lang="sk-SK" sz="800" i="1" dirty="0" smtClean="0">
              <a:solidFill>
                <a:schemeClr val="accent2">
                  <a:lumMod val="75000"/>
                </a:schemeClr>
              </a:solidFill>
              <a:latin typeface="+mj-lt"/>
            </a:endParaRPr>
          </a:p>
          <a:p>
            <a:pPr eaLnBrk="1" hangingPunct="1">
              <a:lnSpc>
                <a:spcPct val="80000"/>
              </a:lnSpc>
              <a:buFont typeface="Wingdings" pitchFamily="2" charset="2"/>
              <a:buNone/>
              <a:defRPr/>
            </a:pPr>
            <a:r>
              <a:rPr lang="sk-SK" sz="1000" i="1" dirty="0" err="1" smtClean="0">
                <a:solidFill>
                  <a:schemeClr val="accent2">
                    <a:lumMod val="75000"/>
                  </a:schemeClr>
                </a:solidFill>
                <a:latin typeface="+mj-lt"/>
              </a:rPr>
              <a:t>Source</a:t>
            </a:r>
            <a:r>
              <a:rPr lang="sk-SK" sz="1000" i="1" dirty="0" smtClean="0">
                <a:solidFill>
                  <a:schemeClr val="accent2">
                    <a:lumMod val="75000"/>
                  </a:schemeClr>
                </a:solidFill>
                <a:latin typeface="+mj-lt"/>
              </a:rPr>
              <a:t> </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3</a:t>
            </a:r>
            <a:r>
              <a:rPr lang="en-US" sz="1000" i="1" dirty="0" smtClean="0">
                <a:solidFill>
                  <a:schemeClr val="accent2">
                    <a:lumMod val="75000"/>
                  </a:schemeClr>
                </a:solidFill>
                <a:latin typeface="+mj-lt"/>
                <a:cs typeface="Arial" charset="0"/>
              </a:rPr>
              <a:t>]</a:t>
            </a:r>
            <a:r>
              <a:rPr lang="sk-SK" sz="1000" i="1" dirty="0" smtClean="0">
                <a:solidFill>
                  <a:schemeClr val="accent2">
                    <a:lumMod val="75000"/>
                  </a:schemeClr>
                </a:solidFill>
                <a:latin typeface="+mj-lt"/>
                <a:cs typeface="Arial" charset="0"/>
              </a:rPr>
              <a:t>: </a:t>
            </a:r>
            <a:r>
              <a:rPr lang="en-US" sz="1000" i="1" dirty="0" smtClean="0">
                <a:solidFill>
                  <a:schemeClr val="accent2">
                    <a:lumMod val="75000"/>
                  </a:schemeClr>
                </a:solidFill>
                <a:latin typeface="+mj-lt"/>
                <a:hlinkClick r:id="rId2"/>
              </a:rPr>
              <a:t>http://www.minedu.sk/index.php?lang=en&amp;rootId=17</a:t>
            </a:r>
            <a:r>
              <a:rPr lang="sk-SK" sz="1200" dirty="0" smtClean="0">
                <a:solidFill>
                  <a:schemeClr val="accent2">
                    <a:lumMod val="75000"/>
                  </a:schemeClr>
                </a:solidFill>
                <a:latin typeface="+mj-lt"/>
              </a:rPr>
              <a:t> </a:t>
            </a:r>
            <a:endParaRPr lang="en-US" sz="1200" i="1" dirty="0" smtClean="0">
              <a:solidFill>
                <a:schemeClr val="accent2">
                  <a:lumMod val="75000"/>
                </a:schemeClr>
              </a:solidFill>
              <a:latin typeface="+mj-lt"/>
              <a:cs typeface="Arial" charset="0"/>
            </a:endParaRPr>
          </a:p>
          <a:p>
            <a:pPr eaLnBrk="1" hangingPunct="1">
              <a:lnSpc>
                <a:spcPct val="80000"/>
              </a:lnSpc>
              <a:buFont typeface="Wingdings" pitchFamily="2" charset="2"/>
              <a:buNone/>
              <a:defRPr/>
            </a:pPr>
            <a:endParaRPr lang="en-US" sz="1200" dirty="0" smtClean="0">
              <a:solidFill>
                <a:schemeClr val="accent2"/>
              </a:solidFill>
            </a:endParaRPr>
          </a:p>
          <a:p>
            <a:pPr eaLnBrk="1" hangingPunct="1">
              <a:lnSpc>
                <a:spcPct val="80000"/>
              </a:lnSpc>
              <a:buFont typeface="Wingdings" pitchFamily="2" charset="2"/>
              <a:buNone/>
              <a:defRPr/>
            </a:pPr>
            <a:endParaRPr lang="en-US" sz="1200" i="1" dirty="0" smtClean="0">
              <a:solidFill>
                <a:srgbClr val="0099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ravata">
  <a:themeElements>
    <a:clrScheme name="Kravata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Kravat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Kravata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Kravata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Kravata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ravata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Kravata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Kravata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Designs\Kravata.pot</Template>
  <TotalTime>3756</TotalTime>
  <Words>1931</Words>
  <Application>Microsoft Office PowerPoint</Application>
  <PresentationFormat>Presentazione su schermo (4:3)</PresentationFormat>
  <Paragraphs>225</Paragraphs>
  <Slides>31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31</vt:i4>
      </vt:variant>
    </vt:vector>
  </HeadingPairs>
  <TitlesOfParts>
    <vt:vector size="36" baseType="lpstr">
      <vt:lpstr>Times New Roman</vt:lpstr>
      <vt:lpstr>Arial</vt:lpstr>
      <vt:lpstr>Wingdings</vt:lpstr>
      <vt:lpstr>Calibri</vt:lpstr>
      <vt:lpstr>Kravata</vt:lpstr>
      <vt:lpstr>STRATEGIC IMPACT OF THE  PROJECT RESULTS AT INSTITUTION LEVEL </vt:lpstr>
      <vt:lpstr>        PRESENTATIONS</vt:lpstr>
      <vt:lpstr>PRESENTATIONS</vt:lpstr>
      <vt:lpstr>PRESENTATIONS</vt:lpstr>
      <vt:lpstr>PRESENTATIONS</vt:lpstr>
      <vt:lpstr>Slovak Higher Education System  </vt:lpstr>
      <vt:lpstr>Slovak Higher Education System</vt:lpstr>
      <vt:lpstr>Slovak Higher Education Institutions (HEIs) </vt:lpstr>
      <vt:lpstr>Slovak Higher Education Institutions (HEIs)</vt:lpstr>
      <vt:lpstr>The System of Quality Assurance </vt:lpstr>
      <vt:lpstr>The Accreditation Commission (AC)</vt:lpstr>
      <vt:lpstr>The Accreditation Commission (AC)</vt:lpstr>
      <vt:lpstr>The Accreditation Commission (AC)</vt:lpstr>
      <vt:lpstr>The Accreditation Commission (AC)</vt:lpstr>
      <vt:lpstr>External evaluation of HEIs</vt:lpstr>
      <vt:lpstr>System of Internal Quality Assurance</vt:lpstr>
      <vt:lpstr>System of Internal Quality Assurance</vt:lpstr>
      <vt:lpstr>System of Internal Quality Assurance</vt:lpstr>
      <vt:lpstr>Slovak University of Technology in Bratislava</vt:lpstr>
      <vt:lpstr>Slovak University of Technology in Bratislava</vt:lpstr>
      <vt:lpstr>Internal Quality Assurance - Challenges</vt:lpstr>
      <vt:lpstr>Internal Quality Assurance - Challenges</vt:lpstr>
      <vt:lpstr>Internal Quality Assurance - Challenges</vt:lpstr>
      <vt:lpstr>Internal Quality Assurance - Challenges</vt:lpstr>
      <vt:lpstr>Internal Quality Assurance - Challenges</vt:lpstr>
      <vt:lpstr>Internal Quality Assurance - Challenges</vt:lpstr>
      <vt:lpstr>Internal Quality Assurance - Challenges</vt:lpstr>
      <vt:lpstr>Internal Quality Assurance - Challenges</vt:lpstr>
      <vt:lpstr>Presentazione standard di PowerPoint</vt:lpstr>
      <vt:lpstr>Catalyst  -  Kатализатор </vt:lpstr>
      <vt:lpstr>Presentazione standard di PowerPoint</vt:lpstr>
    </vt:vector>
  </TitlesOfParts>
  <Company>KERS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Možnosti obnovy bytového fondu spoločenstvami vlastníkov.</dc:title>
  <dc:creator>Ing. Marcel ŠATANEK</dc:creator>
  <cp:lastModifiedBy>unige</cp:lastModifiedBy>
  <cp:revision>276</cp:revision>
  <cp:lastPrinted>1601-01-01T00:00:00Z</cp:lastPrinted>
  <dcterms:created xsi:type="dcterms:W3CDTF">2004-03-03T07:53:16Z</dcterms:created>
  <dcterms:modified xsi:type="dcterms:W3CDTF">2015-05-14T15:22:18Z</dcterms:modified>
</cp:coreProperties>
</file>